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62" r:id="rId4"/>
    <p:sldId id="258" r:id="rId5"/>
    <p:sldId id="260" r:id="rId6"/>
    <p:sldId id="261" r:id="rId7"/>
    <p:sldId id="259" r:id="rId8"/>
    <p:sldId id="264" r:id="rId9"/>
    <p:sldId id="263"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9" d="100"/>
          <a:sy n="109" d="100"/>
        </p:scale>
        <p:origin x="6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2.png>
</file>

<file path=ppt/media/image13.png>
</file>

<file path=ppt/media/image14.png>
</file>

<file path=ppt/media/image15.png>
</file>

<file path=ppt/media/image16.png>
</file>

<file path=ppt/media/image17.png>
</file>

<file path=ppt/media/image26.png>
</file>

<file path=ppt/media/image28.gif>
</file>

<file path=ppt/media/image29.gif>
</file>

<file path=ppt/media/image30.gif>
</file>

<file path=ppt/media/image6.gif>
</file>

<file path=ppt/media/image7.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B63ECD-1D87-421C-BAF8-9561E1A816FE}" type="datetimeFigureOut">
              <a:rPr lang="zh-CN" altLang="en-US" smtClean="0"/>
              <a:t>2021/3/1</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smtClean="0"/>
              <a:t>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5851C7-B1C2-4731-9E63-BC1199B5350C}" type="slidenum">
              <a:rPr lang="zh-CN" altLang="en-US" smtClean="0"/>
              <a:t>‹#›</a:t>
            </a:fld>
            <a:endParaRPr lang="zh-CN" altLang="en-US"/>
          </a:p>
        </p:txBody>
      </p:sp>
    </p:spTree>
    <p:extLst>
      <p:ext uri="{BB962C8B-B14F-4D97-AF65-F5344CB8AC3E}">
        <p14:creationId xmlns:p14="http://schemas.microsoft.com/office/powerpoint/2010/main" val="1907312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965851C7-B1C2-4731-9E63-BC1199B5350C}" type="slidenum">
              <a:rPr lang="zh-CN" altLang="en-US" smtClean="0"/>
              <a:t>1</a:t>
            </a:fld>
            <a:endParaRPr lang="zh-CN" altLang="en-US"/>
          </a:p>
        </p:txBody>
      </p:sp>
    </p:spTree>
    <p:extLst>
      <p:ext uri="{BB962C8B-B14F-4D97-AF65-F5344CB8AC3E}">
        <p14:creationId xmlns:p14="http://schemas.microsoft.com/office/powerpoint/2010/main" val="41881038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t>1: 0-1.5s </a:t>
            </a:r>
          </a:p>
          <a:p>
            <a:r>
              <a:rPr lang="en-US" altLang="zh-CN" dirty="0" smtClean="0"/>
              <a:t>2: 2-4s</a:t>
            </a:r>
            <a:r>
              <a:rPr lang="en-US" altLang="zh-CN" baseline="0" dirty="0" smtClean="0"/>
              <a:t> 2nA</a:t>
            </a:r>
            <a:endParaRPr lang="zh-CN" altLang="en-US" dirty="0"/>
          </a:p>
        </p:txBody>
      </p:sp>
      <p:sp>
        <p:nvSpPr>
          <p:cNvPr id="4" name="Slide Number Placeholder 3"/>
          <p:cNvSpPr>
            <a:spLocks noGrp="1"/>
          </p:cNvSpPr>
          <p:nvPr>
            <p:ph type="sldNum" sz="quarter" idx="10"/>
          </p:nvPr>
        </p:nvSpPr>
        <p:spPr/>
        <p:txBody>
          <a:bodyPr/>
          <a:lstStyle/>
          <a:p>
            <a:fld id="{965851C7-B1C2-4731-9E63-BC1199B5350C}" type="slidenum">
              <a:rPr lang="zh-CN" altLang="en-US" smtClean="0"/>
              <a:t>2</a:t>
            </a:fld>
            <a:endParaRPr lang="zh-CN" altLang="en-US"/>
          </a:p>
        </p:txBody>
      </p:sp>
    </p:spTree>
    <p:extLst>
      <p:ext uri="{BB962C8B-B14F-4D97-AF65-F5344CB8AC3E}">
        <p14:creationId xmlns:p14="http://schemas.microsoft.com/office/powerpoint/2010/main" val="591134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t>D1 = 3;  F</a:t>
            </a:r>
            <a:r>
              <a:rPr lang="en-US" altLang="zh-CN" baseline="0" dirty="0" smtClean="0"/>
              <a:t> = 1.2987</a:t>
            </a:r>
            <a:endParaRPr lang="zh-CN" altLang="en-US" dirty="0"/>
          </a:p>
        </p:txBody>
      </p:sp>
      <p:sp>
        <p:nvSpPr>
          <p:cNvPr id="4" name="Slide Number Placeholder 3"/>
          <p:cNvSpPr>
            <a:spLocks noGrp="1"/>
          </p:cNvSpPr>
          <p:nvPr>
            <p:ph type="sldNum" sz="quarter" idx="10"/>
          </p:nvPr>
        </p:nvSpPr>
        <p:spPr/>
        <p:txBody>
          <a:bodyPr/>
          <a:lstStyle/>
          <a:p>
            <a:fld id="{965851C7-B1C2-4731-9E63-BC1199B5350C}" type="slidenum">
              <a:rPr lang="zh-CN" altLang="en-US" smtClean="0"/>
              <a:t>5</a:t>
            </a:fld>
            <a:endParaRPr lang="zh-CN" altLang="en-US"/>
          </a:p>
        </p:txBody>
      </p:sp>
    </p:spTree>
    <p:extLst>
      <p:ext uri="{BB962C8B-B14F-4D97-AF65-F5344CB8AC3E}">
        <p14:creationId xmlns:p14="http://schemas.microsoft.com/office/powerpoint/2010/main" val="41242301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t>D2 = 4;</a:t>
            </a:r>
            <a:endParaRPr lang="zh-CN" altLang="en-US" dirty="0"/>
          </a:p>
        </p:txBody>
      </p:sp>
      <p:sp>
        <p:nvSpPr>
          <p:cNvPr id="4" name="Slide Number Placeholder 3"/>
          <p:cNvSpPr>
            <a:spLocks noGrp="1"/>
          </p:cNvSpPr>
          <p:nvPr>
            <p:ph type="sldNum" sz="quarter" idx="10"/>
          </p:nvPr>
        </p:nvSpPr>
        <p:spPr/>
        <p:txBody>
          <a:bodyPr/>
          <a:lstStyle/>
          <a:p>
            <a:fld id="{965851C7-B1C2-4731-9E63-BC1199B5350C}" type="slidenum">
              <a:rPr lang="zh-CN" altLang="en-US" smtClean="0"/>
              <a:t>6</a:t>
            </a:fld>
            <a:endParaRPr lang="zh-CN" altLang="en-US"/>
          </a:p>
        </p:txBody>
      </p:sp>
    </p:spTree>
    <p:extLst>
      <p:ext uri="{BB962C8B-B14F-4D97-AF65-F5344CB8AC3E}">
        <p14:creationId xmlns:p14="http://schemas.microsoft.com/office/powerpoint/2010/main" val="20281161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ltLang="zh-CN" smtClean="0"/>
              <a:t>Click to edit Master title style</a:t>
            </a:r>
            <a:endParaRPr lang="zh-CN" alt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smtClean="0"/>
              <a:t>Click to edit Master subtitle style</a:t>
            </a:r>
            <a:endParaRPr lang="zh-CN" altLang="en-US"/>
          </a:p>
        </p:txBody>
      </p:sp>
      <p:sp>
        <p:nvSpPr>
          <p:cNvPr id="4" name="Date Placeholder 3"/>
          <p:cNvSpPr>
            <a:spLocks noGrp="1"/>
          </p:cNvSpPr>
          <p:nvPr>
            <p:ph type="dt" sz="half" idx="10"/>
          </p:nvPr>
        </p:nvSpPr>
        <p:spPr/>
        <p:txBody>
          <a:bodyPr/>
          <a:lstStyle/>
          <a:p>
            <a:fld id="{438D025D-693A-4ABA-9428-4E9F8DF69A52}" type="datetimeFigureOut">
              <a:rPr lang="zh-CN" altLang="en-US" smtClean="0"/>
              <a:t>2021/3/1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22BFE8E-1D9E-4B7D-B4CA-A3D89B8E728C}" type="slidenum">
              <a:rPr lang="zh-CN" altLang="en-US" smtClean="0"/>
              <a:t>‹#›</a:t>
            </a:fld>
            <a:endParaRPr lang="zh-CN" altLang="en-US"/>
          </a:p>
        </p:txBody>
      </p:sp>
    </p:spTree>
    <p:extLst>
      <p:ext uri="{BB962C8B-B14F-4D97-AF65-F5344CB8AC3E}">
        <p14:creationId xmlns:p14="http://schemas.microsoft.com/office/powerpoint/2010/main" val="23681918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zh-CN" altLang="en-US"/>
          </a:p>
        </p:txBody>
      </p:sp>
      <p:sp>
        <p:nvSpPr>
          <p:cNvPr id="3" name="Vertical Text Placeholder 2"/>
          <p:cNvSpPr>
            <a:spLocks noGrp="1"/>
          </p:cNvSpPr>
          <p:nvPr>
            <p:ph type="body" orient="vert" idx="1"/>
          </p:nvPr>
        </p:nvSpPr>
        <p:spPr/>
        <p:txBody>
          <a:bodyPr vert="eaVert"/>
          <a:lstStyle/>
          <a:p>
            <a:pPr lvl="0"/>
            <a:r>
              <a:rPr lang="en-US" altLang="zh-CN" smtClean="0"/>
              <a:t>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Date Placeholder 3"/>
          <p:cNvSpPr>
            <a:spLocks noGrp="1"/>
          </p:cNvSpPr>
          <p:nvPr>
            <p:ph type="dt" sz="half" idx="10"/>
          </p:nvPr>
        </p:nvSpPr>
        <p:spPr/>
        <p:txBody>
          <a:bodyPr/>
          <a:lstStyle/>
          <a:p>
            <a:fld id="{438D025D-693A-4ABA-9428-4E9F8DF69A52}" type="datetimeFigureOut">
              <a:rPr lang="zh-CN" altLang="en-US" smtClean="0"/>
              <a:t>2021/3/1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22BFE8E-1D9E-4B7D-B4CA-A3D89B8E728C}" type="slidenum">
              <a:rPr lang="zh-CN" altLang="en-US" smtClean="0"/>
              <a:t>‹#›</a:t>
            </a:fld>
            <a:endParaRPr lang="zh-CN" altLang="en-US"/>
          </a:p>
        </p:txBody>
      </p:sp>
    </p:spTree>
    <p:extLst>
      <p:ext uri="{BB962C8B-B14F-4D97-AF65-F5344CB8AC3E}">
        <p14:creationId xmlns:p14="http://schemas.microsoft.com/office/powerpoint/2010/main" val="9426108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ltLang="zh-CN" smtClean="0"/>
              <a:t>Click to edit Master title style</a:t>
            </a:r>
            <a:endParaRPr lang="zh-CN" alt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ltLang="zh-CN" smtClean="0"/>
              <a:t>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Date Placeholder 3"/>
          <p:cNvSpPr>
            <a:spLocks noGrp="1"/>
          </p:cNvSpPr>
          <p:nvPr>
            <p:ph type="dt" sz="half" idx="10"/>
          </p:nvPr>
        </p:nvSpPr>
        <p:spPr/>
        <p:txBody>
          <a:bodyPr/>
          <a:lstStyle/>
          <a:p>
            <a:fld id="{438D025D-693A-4ABA-9428-4E9F8DF69A52}" type="datetimeFigureOut">
              <a:rPr lang="zh-CN" altLang="en-US" smtClean="0"/>
              <a:t>2021/3/1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22BFE8E-1D9E-4B7D-B4CA-A3D89B8E728C}" type="slidenum">
              <a:rPr lang="zh-CN" altLang="en-US" smtClean="0"/>
              <a:t>‹#›</a:t>
            </a:fld>
            <a:endParaRPr lang="zh-CN" altLang="en-US"/>
          </a:p>
        </p:txBody>
      </p:sp>
    </p:spTree>
    <p:extLst>
      <p:ext uri="{BB962C8B-B14F-4D97-AF65-F5344CB8AC3E}">
        <p14:creationId xmlns:p14="http://schemas.microsoft.com/office/powerpoint/2010/main" val="36377193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zh-CN" altLang="en-US"/>
          </a:p>
        </p:txBody>
      </p:sp>
      <p:sp>
        <p:nvSpPr>
          <p:cNvPr id="3" name="Content Placeholder 2"/>
          <p:cNvSpPr>
            <a:spLocks noGrp="1"/>
          </p:cNvSpPr>
          <p:nvPr>
            <p:ph idx="1"/>
          </p:nvPr>
        </p:nvSpPr>
        <p:spPr/>
        <p:txBody>
          <a:bodyPr/>
          <a:lstStyle/>
          <a:p>
            <a:pPr lvl="0"/>
            <a:r>
              <a:rPr lang="en-US" altLang="zh-CN" smtClean="0"/>
              <a:t>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Date Placeholder 3"/>
          <p:cNvSpPr>
            <a:spLocks noGrp="1"/>
          </p:cNvSpPr>
          <p:nvPr>
            <p:ph type="dt" sz="half" idx="10"/>
          </p:nvPr>
        </p:nvSpPr>
        <p:spPr/>
        <p:txBody>
          <a:bodyPr/>
          <a:lstStyle/>
          <a:p>
            <a:fld id="{438D025D-693A-4ABA-9428-4E9F8DF69A52}" type="datetimeFigureOut">
              <a:rPr lang="zh-CN" altLang="en-US" smtClean="0"/>
              <a:t>2021/3/1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22BFE8E-1D9E-4B7D-B4CA-A3D89B8E728C}" type="slidenum">
              <a:rPr lang="zh-CN" altLang="en-US" smtClean="0"/>
              <a:t>‹#›</a:t>
            </a:fld>
            <a:endParaRPr lang="zh-CN" altLang="en-US"/>
          </a:p>
        </p:txBody>
      </p:sp>
    </p:spTree>
    <p:extLst>
      <p:ext uri="{BB962C8B-B14F-4D97-AF65-F5344CB8AC3E}">
        <p14:creationId xmlns:p14="http://schemas.microsoft.com/office/powerpoint/2010/main" val="27457509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ltLang="zh-CN" smtClean="0"/>
              <a:t>Click to edit Master title style</a:t>
            </a:r>
            <a:endParaRPr lang="zh-CN" alt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smtClean="0"/>
              <a:t>Edit Master text styles</a:t>
            </a:r>
          </a:p>
        </p:txBody>
      </p:sp>
      <p:sp>
        <p:nvSpPr>
          <p:cNvPr id="4" name="Date Placeholder 3"/>
          <p:cNvSpPr>
            <a:spLocks noGrp="1"/>
          </p:cNvSpPr>
          <p:nvPr>
            <p:ph type="dt" sz="half" idx="10"/>
          </p:nvPr>
        </p:nvSpPr>
        <p:spPr/>
        <p:txBody>
          <a:bodyPr/>
          <a:lstStyle/>
          <a:p>
            <a:fld id="{438D025D-693A-4ABA-9428-4E9F8DF69A52}" type="datetimeFigureOut">
              <a:rPr lang="zh-CN" altLang="en-US" smtClean="0"/>
              <a:t>2021/3/1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22BFE8E-1D9E-4B7D-B4CA-A3D89B8E728C}" type="slidenum">
              <a:rPr lang="zh-CN" altLang="en-US" smtClean="0"/>
              <a:t>‹#›</a:t>
            </a:fld>
            <a:endParaRPr lang="zh-CN" altLang="en-US"/>
          </a:p>
        </p:txBody>
      </p:sp>
    </p:spTree>
    <p:extLst>
      <p:ext uri="{BB962C8B-B14F-4D97-AF65-F5344CB8AC3E}">
        <p14:creationId xmlns:p14="http://schemas.microsoft.com/office/powerpoint/2010/main" val="3362084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zh-CN" altLang="en-US"/>
          </a:p>
        </p:txBody>
      </p:sp>
      <p:sp>
        <p:nvSpPr>
          <p:cNvPr id="3" name="Content Placeholder 2"/>
          <p:cNvSpPr>
            <a:spLocks noGrp="1"/>
          </p:cNvSpPr>
          <p:nvPr>
            <p:ph sz="half" idx="1"/>
          </p:nvPr>
        </p:nvSpPr>
        <p:spPr>
          <a:xfrm>
            <a:off x="838200" y="1825625"/>
            <a:ext cx="5181600" cy="4351338"/>
          </a:xfrm>
        </p:spPr>
        <p:txBody>
          <a:bodyPr/>
          <a:lstStyle/>
          <a:p>
            <a:pPr lvl="0"/>
            <a:r>
              <a:rPr lang="en-US" altLang="zh-CN" smtClean="0"/>
              <a:t>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Content Placeholder 3"/>
          <p:cNvSpPr>
            <a:spLocks noGrp="1"/>
          </p:cNvSpPr>
          <p:nvPr>
            <p:ph sz="half" idx="2"/>
          </p:nvPr>
        </p:nvSpPr>
        <p:spPr>
          <a:xfrm>
            <a:off x="6172200" y="1825625"/>
            <a:ext cx="5181600" cy="4351338"/>
          </a:xfrm>
        </p:spPr>
        <p:txBody>
          <a:bodyPr/>
          <a:lstStyle/>
          <a:p>
            <a:pPr lvl="0"/>
            <a:r>
              <a:rPr lang="en-US" altLang="zh-CN" smtClean="0"/>
              <a:t>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5" name="Date Placeholder 4"/>
          <p:cNvSpPr>
            <a:spLocks noGrp="1"/>
          </p:cNvSpPr>
          <p:nvPr>
            <p:ph type="dt" sz="half" idx="10"/>
          </p:nvPr>
        </p:nvSpPr>
        <p:spPr/>
        <p:txBody>
          <a:bodyPr/>
          <a:lstStyle/>
          <a:p>
            <a:fld id="{438D025D-693A-4ABA-9428-4E9F8DF69A52}" type="datetimeFigureOut">
              <a:rPr lang="zh-CN" altLang="en-US" smtClean="0"/>
              <a:t>2021/3/1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C22BFE8E-1D9E-4B7D-B4CA-A3D89B8E728C}" type="slidenum">
              <a:rPr lang="zh-CN" altLang="en-US" smtClean="0"/>
              <a:t>‹#›</a:t>
            </a:fld>
            <a:endParaRPr lang="zh-CN" altLang="en-US"/>
          </a:p>
        </p:txBody>
      </p:sp>
    </p:spTree>
    <p:extLst>
      <p:ext uri="{BB962C8B-B14F-4D97-AF65-F5344CB8AC3E}">
        <p14:creationId xmlns:p14="http://schemas.microsoft.com/office/powerpoint/2010/main" val="4629635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ltLang="zh-CN" smtClean="0"/>
              <a:t>Click to edit Master title style</a:t>
            </a:r>
            <a:endParaRPr lang="zh-CN" alt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ltLang="zh-CN" smtClean="0"/>
              <a:t>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ltLang="zh-CN" smtClean="0"/>
              <a:t>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7" name="Date Placeholder 6"/>
          <p:cNvSpPr>
            <a:spLocks noGrp="1"/>
          </p:cNvSpPr>
          <p:nvPr>
            <p:ph type="dt" sz="half" idx="10"/>
          </p:nvPr>
        </p:nvSpPr>
        <p:spPr/>
        <p:txBody>
          <a:bodyPr/>
          <a:lstStyle/>
          <a:p>
            <a:fld id="{438D025D-693A-4ABA-9428-4E9F8DF69A52}" type="datetimeFigureOut">
              <a:rPr lang="zh-CN" altLang="en-US" smtClean="0"/>
              <a:t>2021/3/1</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C22BFE8E-1D9E-4B7D-B4CA-A3D89B8E728C}" type="slidenum">
              <a:rPr lang="zh-CN" altLang="en-US" smtClean="0"/>
              <a:t>‹#›</a:t>
            </a:fld>
            <a:endParaRPr lang="zh-CN" altLang="en-US"/>
          </a:p>
        </p:txBody>
      </p:sp>
    </p:spTree>
    <p:extLst>
      <p:ext uri="{BB962C8B-B14F-4D97-AF65-F5344CB8AC3E}">
        <p14:creationId xmlns:p14="http://schemas.microsoft.com/office/powerpoint/2010/main" val="30505240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zh-CN" altLang="en-US"/>
          </a:p>
        </p:txBody>
      </p:sp>
      <p:sp>
        <p:nvSpPr>
          <p:cNvPr id="3" name="Date Placeholder 2"/>
          <p:cNvSpPr>
            <a:spLocks noGrp="1"/>
          </p:cNvSpPr>
          <p:nvPr>
            <p:ph type="dt" sz="half" idx="10"/>
          </p:nvPr>
        </p:nvSpPr>
        <p:spPr/>
        <p:txBody>
          <a:bodyPr/>
          <a:lstStyle/>
          <a:p>
            <a:fld id="{438D025D-693A-4ABA-9428-4E9F8DF69A52}" type="datetimeFigureOut">
              <a:rPr lang="zh-CN" altLang="en-US" smtClean="0"/>
              <a:t>2021/3/1</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C22BFE8E-1D9E-4B7D-B4CA-A3D89B8E728C}" type="slidenum">
              <a:rPr lang="zh-CN" altLang="en-US" smtClean="0"/>
              <a:t>‹#›</a:t>
            </a:fld>
            <a:endParaRPr lang="zh-CN" altLang="en-US"/>
          </a:p>
        </p:txBody>
      </p:sp>
    </p:spTree>
    <p:extLst>
      <p:ext uri="{BB962C8B-B14F-4D97-AF65-F5344CB8AC3E}">
        <p14:creationId xmlns:p14="http://schemas.microsoft.com/office/powerpoint/2010/main" val="3753267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8D025D-693A-4ABA-9428-4E9F8DF69A52}" type="datetimeFigureOut">
              <a:rPr lang="zh-CN" altLang="en-US" smtClean="0"/>
              <a:t>2021/3/1</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C22BFE8E-1D9E-4B7D-B4CA-A3D89B8E728C}" type="slidenum">
              <a:rPr lang="zh-CN" altLang="en-US" smtClean="0"/>
              <a:t>‹#›</a:t>
            </a:fld>
            <a:endParaRPr lang="zh-CN" altLang="en-US"/>
          </a:p>
        </p:txBody>
      </p:sp>
    </p:spTree>
    <p:extLst>
      <p:ext uri="{BB962C8B-B14F-4D97-AF65-F5344CB8AC3E}">
        <p14:creationId xmlns:p14="http://schemas.microsoft.com/office/powerpoint/2010/main" val="3672024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ltLang="zh-CN" smtClean="0"/>
              <a:t>Click to edit Master title style</a:t>
            </a:r>
            <a:endParaRPr lang="zh-CN" alt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smtClean="0"/>
              <a:t>Edit Master text styles</a:t>
            </a:r>
          </a:p>
        </p:txBody>
      </p:sp>
      <p:sp>
        <p:nvSpPr>
          <p:cNvPr id="5" name="Date Placeholder 4"/>
          <p:cNvSpPr>
            <a:spLocks noGrp="1"/>
          </p:cNvSpPr>
          <p:nvPr>
            <p:ph type="dt" sz="half" idx="10"/>
          </p:nvPr>
        </p:nvSpPr>
        <p:spPr/>
        <p:txBody>
          <a:bodyPr/>
          <a:lstStyle/>
          <a:p>
            <a:fld id="{438D025D-693A-4ABA-9428-4E9F8DF69A52}" type="datetimeFigureOut">
              <a:rPr lang="zh-CN" altLang="en-US" smtClean="0"/>
              <a:t>2021/3/1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C22BFE8E-1D9E-4B7D-B4CA-A3D89B8E728C}" type="slidenum">
              <a:rPr lang="zh-CN" altLang="en-US" smtClean="0"/>
              <a:t>‹#›</a:t>
            </a:fld>
            <a:endParaRPr lang="zh-CN" altLang="en-US"/>
          </a:p>
        </p:txBody>
      </p:sp>
    </p:spTree>
    <p:extLst>
      <p:ext uri="{BB962C8B-B14F-4D97-AF65-F5344CB8AC3E}">
        <p14:creationId xmlns:p14="http://schemas.microsoft.com/office/powerpoint/2010/main" val="36086835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ltLang="zh-CN" smtClean="0"/>
              <a:t>Click to edit Master title style</a:t>
            </a:r>
            <a:endParaRPr lang="zh-CN" alt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smtClean="0"/>
              <a:t>Edit Master text styles</a:t>
            </a:r>
          </a:p>
        </p:txBody>
      </p:sp>
      <p:sp>
        <p:nvSpPr>
          <p:cNvPr id="5" name="Date Placeholder 4"/>
          <p:cNvSpPr>
            <a:spLocks noGrp="1"/>
          </p:cNvSpPr>
          <p:nvPr>
            <p:ph type="dt" sz="half" idx="10"/>
          </p:nvPr>
        </p:nvSpPr>
        <p:spPr/>
        <p:txBody>
          <a:bodyPr/>
          <a:lstStyle/>
          <a:p>
            <a:fld id="{438D025D-693A-4ABA-9428-4E9F8DF69A52}" type="datetimeFigureOut">
              <a:rPr lang="zh-CN" altLang="en-US" smtClean="0"/>
              <a:t>2021/3/1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C22BFE8E-1D9E-4B7D-B4CA-A3D89B8E728C}" type="slidenum">
              <a:rPr lang="zh-CN" altLang="en-US" smtClean="0"/>
              <a:t>‹#›</a:t>
            </a:fld>
            <a:endParaRPr lang="zh-CN" altLang="en-US"/>
          </a:p>
        </p:txBody>
      </p:sp>
    </p:spTree>
    <p:extLst>
      <p:ext uri="{BB962C8B-B14F-4D97-AF65-F5344CB8AC3E}">
        <p14:creationId xmlns:p14="http://schemas.microsoft.com/office/powerpoint/2010/main" val="16902975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smtClean="0"/>
              <a:t>Click to edit Master title style</a:t>
            </a:r>
            <a:endParaRPr lang="zh-CN" alt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smtClean="0"/>
              <a:t>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8D025D-693A-4ABA-9428-4E9F8DF69A52}" type="datetimeFigureOut">
              <a:rPr lang="zh-CN" altLang="en-US" smtClean="0"/>
              <a:t>2021/3/1</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2BFE8E-1D9E-4B7D-B4CA-A3D89B8E728C}" type="slidenum">
              <a:rPr lang="zh-CN" altLang="en-US" smtClean="0"/>
              <a:t>‹#›</a:t>
            </a:fld>
            <a:endParaRPr lang="zh-CN" altLang="en-US"/>
          </a:p>
        </p:txBody>
      </p:sp>
    </p:spTree>
    <p:extLst>
      <p:ext uri="{BB962C8B-B14F-4D97-AF65-F5344CB8AC3E}">
        <p14:creationId xmlns:p14="http://schemas.microsoft.com/office/powerpoint/2010/main" val="41597561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7" Type="http://schemas.openxmlformats.org/officeDocument/2006/relationships/image" Target="../media/image5.em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emf"/><Relationship Id="rId5" Type="http://schemas.openxmlformats.org/officeDocument/2006/relationships/image" Target="../media/image3.emf"/><Relationship Id="rId4" Type="http://schemas.openxmlformats.org/officeDocument/2006/relationships/image" Target="../media/image2.emf"/></Relationships>
</file>

<file path=ppt/slides/_rels/slide2.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emf"/><Relationship Id="rId4" Type="http://schemas.openxmlformats.org/officeDocument/2006/relationships/image" Target="../media/image7.gif"/></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8.emf"/><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9.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8" Type="http://schemas.openxmlformats.org/officeDocument/2006/relationships/image" Target="../media/image14.emf"/><Relationship Id="rId3" Type="http://schemas.openxmlformats.org/officeDocument/2006/relationships/image" Target="../media/image11.emf"/><Relationship Id="rId7" Type="http://schemas.openxmlformats.org/officeDocument/2006/relationships/image" Target="../media/image13.emf"/><Relationship Id="rId2" Type="http://schemas.openxmlformats.org/officeDocument/2006/relationships/image" Target="../media/image10.emf"/><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2.emf"/><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7.emf"/><Relationship Id="rId4" Type="http://schemas.openxmlformats.org/officeDocument/2006/relationships/image" Target="../media/image16.emf"/></Relationships>
</file>

<file path=ppt/slides/_rels/slide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s/_rels/slide7.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1.xml"/><Relationship Id="rId5" Type="http://schemas.openxmlformats.org/officeDocument/2006/relationships/image" Target="../media/image25.emf"/><Relationship Id="rId4" Type="http://schemas.openxmlformats.org/officeDocument/2006/relationships/image" Target="../media/image24.emf"/></Relationships>
</file>

<file path=ppt/slides/_rels/slide8.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8.gif"/><Relationship Id="rId2" Type="http://schemas.openxmlformats.org/officeDocument/2006/relationships/image" Target="../media/image26.png"/><Relationship Id="rId1" Type="http://schemas.openxmlformats.org/officeDocument/2006/relationships/slideLayout" Target="../slideLayouts/slideLayout1.xml"/><Relationship Id="rId5" Type="http://schemas.openxmlformats.org/officeDocument/2006/relationships/image" Target="../media/image30.gif"/><Relationship Id="rId4" Type="http://schemas.openxmlformats.org/officeDocument/2006/relationships/image" Target="../media/image29.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322877" y="2107874"/>
            <a:ext cx="5275385" cy="3970728"/>
            <a:chOff x="5595254" y="1906655"/>
            <a:chExt cx="6028178" cy="4548791"/>
          </a:xfrm>
        </p:grpSpPr>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95254" y="1906655"/>
              <a:ext cx="6028178" cy="4525864"/>
            </a:xfrm>
            <a:prstGeom prst="rect">
              <a:avLst/>
            </a:prstGeom>
          </p:spPr>
        </p:pic>
        <p:sp>
          <p:nvSpPr>
            <p:cNvPr id="13" name="Rectangle 12"/>
            <p:cNvSpPr/>
            <p:nvPr/>
          </p:nvSpPr>
          <p:spPr>
            <a:xfrm>
              <a:off x="5820237" y="3562369"/>
              <a:ext cx="400110" cy="1214435"/>
            </a:xfrm>
            <a:prstGeom prst="rect">
              <a:avLst/>
            </a:prstGeom>
          </p:spPr>
          <p:txBody>
            <a:bodyPr vert="vert270" wrap="none">
              <a:spAutoFit/>
            </a:bodyPr>
            <a:lstStyle/>
            <a:p>
              <a:r>
                <a:rPr lang="en-US" altLang="zh-CN" sz="1400" dirty="0" smtClean="0">
                  <a:latin typeface="Times New Roman" panose="02020603050405020304" pitchFamily="18" charset="0"/>
                  <a:cs typeface="Times New Roman" panose="02020603050405020304" pitchFamily="18" charset="0"/>
                </a:rPr>
                <a:t>Frequency </a:t>
              </a:r>
              <a:r>
                <a:rPr lang="en-US" altLang="zh-CN" sz="1400" i="1" dirty="0" smtClean="0">
                  <a:latin typeface="Times New Roman" panose="02020603050405020304" pitchFamily="18" charset="0"/>
                  <a:cs typeface="Times New Roman" panose="02020603050405020304" pitchFamily="18" charset="0"/>
                </a:rPr>
                <a:t>(Hz)</a:t>
              </a:r>
              <a:endParaRPr lang="zh-CN" altLang="en-US" sz="1400" i="1" dirty="0"/>
            </a:p>
          </p:txBody>
        </p:sp>
        <p:sp>
          <p:nvSpPr>
            <p:cNvPr id="14" name="Rectangle 13"/>
            <p:cNvSpPr/>
            <p:nvPr/>
          </p:nvSpPr>
          <p:spPr>
            <a:xfrm>
              <a:off x="7810085" y="6147669"/>
              <a:ext cx="1598515" cy="307777"/>
            </a:xfrm>
            <a:prstGeom prst="rect">
              <a:avLst/>
            </a:prstGeom>
          </p:spPr>
          <p:txBody>
            <a:bodyPr wrap="none">
              <a:spAutoFit/>
            </a:bodyPr>
            <a:lstStyle/>
            <a:p>
              <a:r>
                <a:rPr lang="en-US" altLang="zh-CN" sz="1400" dirty="0" smtClean="0">
                  <a:latin typeface="Times New Roman" panose="02020603050405020304" pitchFamily="18" charset="0"/>
                  <a:cs typeface="Times New Roman" panose="02020603050405020304" pitchFamily="18" charset="0"/>
                </a:rPr>
                <a:t>Stimulus drive </a:t>
              </a:r>
              <a:r>
                <a:rPr lang="en-US" altLang="zh-CN" sz="1400" i="1" dirty="0" smtClean="0">
                  <a:latin typeface="Times New Roman" panose="02020603050405020304" pitchFamily="18" charset="0"/>
                  <a:cs typeface="Times New Roman" panose="02020603050405020304" pitchFamily="18" charset="0"/>
                </a:rPr>
                <a:t>(nA)</a:t>
              </a:r>
              <a:endParaRPr lang="zh-CN" altLang="en-US" sz="1400" i="1" dirty="0"/>
            </a:p>
          </p:txBody>
        </p:sp>
      </p:grpSp>
      <p:sp>
        <p:nvSpPr>
          <p:cNvPr id="21" name="Rectangle 20"/>
          <p:cNvSpPr/>
          <p:nvPr/>
        </p:nvSpPr>
        <p:spPr>
          <a:xfrm>
            <a:off x="4686300" y="2716822"/>
            <a:ext cx="571500" cy="518746"/>
          </a:xfrm>
          <a:prstGeom prst="rect">
            <a:avLst/>
          </a:prstGeom>
          <a:noFill/>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pic>
        <p:nvPicPr>
          <p:cNvPr id="25" name="Picture 2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03676" y="1026518"/>
            <a:ext cx="2880000" cy="1441506"/>
          </a:xfrm>
          <a:prstGeom prst="rect">
            <a:avLst/>
          </a:prstGeom>
        </p:spPr>
      </p:pic>
      <p:pic>
        <p:nvPicPr>
          <p:cNvPr id="26" name="Picture 2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3258" y="684284"/>
            <a:ext cx="2880000" cy="1441506"/>
          </a:xfrm>
          <a:prstGeom prst="rect">
            <a:avLst/>
          </a:prstGeom>
        </p:spPr>
      </p:pic>
      <p:cxnSp>
        <p:nvCxnSpPr>
          <p:cNvPr id="28" name="Straight Arrow Connector 27"/>
          <p:cNvCxnSpPr/>
          <p:nvPr/>
        </p:nvCxnSpPr>
        <p:spPr>
          <a:xfrm>
            <a:off x="4345838" y="2502273"/>
            <a:ext cx="457420" cy="4136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p:nvPr/>
        </p:nvCxnSpPr>
        <p:spPr>
          <a:xfrm flipH="1">
            <a:off x="4971896" y="2219225"/>
            <a:ext cx="171824" cy="6505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36" name="Picture 3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12959" y="2274635"/>
            <a:ext cx="5040000" cy="3783954"/>
          </a:xfrm>
          <a:prstGeom prst="rect">
            <a:avLst/>
          </a:prstGeom>
        </p:spPr>
      </p:pic>
      <p:sp>
        <p:nvSpPr>
          <p:cNvPr id="38" name="Right Arrow 37"/>
          <p:cNvSpPr/>
          <p:nvPr/>
        </p:nvSpPr>
        <p:spPr>
          <a:xfrm>
            <a:off x="5598262" y="4009292"/>
            <a:ext cx="758576" cy="2461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0" name="Picture 3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613259" y="67938"/>
            <a:ext cx="2915437" cy="2340000"/>
          </a:xfrm>
          <a:prstGeom prst="rect">
            <a:avLst/>
          </a:prstGeom>
        </p:spPr>
      </p:pic>
      <p:sp>
        <p:nvSpPr>
          <p:cNvPr id="42" name="TextBox 41"/>
          <p:cNvSpPr txBox="1"/>
          <p:nvPr/>
        </p:nvSpPr>
        <p:spPr>
          <a:xfrm>
            <a:off x="199784" y="102038"/>
            <a:ext cx="2534624" cy="456215"/>
          </a:xfrm>
          <a:prstGeom prst="rect">
            <a:avLst/>
          </a:prstGeom>
          <a:noFill/>
        </p:spPr>
        <p:txBody>
          <a:bodyPr wrap="square" rtlCol="0">
            <a:spAutoFit/>
          </a:bodyPr>
          <a:lstStyle/>
          <a:p>
            <a:pPr>
              <a:lnSpc>
                <a:spcPct val="150000"/>
              </a:lnSpc>
            </a:pPr>
            <a:r>
              <a:rPr lang="en-US" altLang="zh-CN" b="1" dirty="0" smtClean="0">
                <a:latin typeface="Segoe UI Historic" panose="020B0502040204020203" pitchFamily="34" charset="0"/>
                <a:ea typeface="Segoe UI Historic" panose="020B0502040204020203" pitchFamily="34" charset="0"/>
                <a:cs typeface="Segoe UI Historic" panose="020B0502040204020203" pitchFamily="34" charset="0"/>
              </a:rPr>
              <a:t>Determine frequency </a:t>
            </a:r>
            <a:endParaRPr lang="zh-CN" altLang="en-US" b="1" dirty="0">
              <a:latin typeface="Segoe UI Historic" panose="020B0502040204020203" pitchFamily="34" charset="0"/>
              <a:cs typeface="Segoe UI Historic" panose="020B0502040204020203" pitchFamily="34" charset="0"/>
            </a:endParaRPr>
          </a:p>
        </p:txBody>
      </p:sp>
      <p:sp>
        <p:nvSpPr>
          <p:cNvPr id="43" name="Rectangle 42"/>
          <p:cNvSpPr/>
          <p:nvPr/>
        </p:nvSpPr>
        <p:spPr>
          <a:xfrm>
            <a:off x="322877" y="6027798"/>
            <a:ext cx="11801715" cy="830997"/>
          </a:xfrm>
          <a:prstGeom prst="rect">
            <a:avLst/>
          </a:prstGeom>
        </p:spPr>
        <p:txBody>
          <a:bodyPr wrap="square">
            <a:spAutoFit/>
          </a:bodyPr>
          <a:lstStyle/>
          <a:p>
            <a:pPr>
              <a:lnSpc>
                <a:spcPct val="150000"/>
              </a:lnSpc>
            </a:pPr>
            <a:r>
              <a:rPr lang="en-US" altLang="zh-CN" sz="1600" dirty="0" smtClean="0">
                <a:latin typeface="Segoe UI Historic" panose="020B0502040204020203" pitchFamily="34" charset="0"/>
                <a:ea typeface="Segoe UI Historic" panose="020B0502040204020203" pitchFamily="34" charset="0"/>
                <a:cs typeface="Segoe UI Historic" panose="020B0502040204020203" pitchFamily="34" charset="0"/>
              </a:rPr>
              <a:t>The boxed area is where the wave either converge or diverse, causing the period changes, which is not the desired performance.</a:t>
            </a:r>
          </a:p>
          <a:p>
            <a:pPr>
              <a:lnSpc>
                <a:spcPct val="150000"/>
              </a:lnSpc>
            </a:pPr>
            <a:r>
              <a:rPr lang="en-US" altLang="zh-CN" sz="1600" i="1" dirty="0" smtClean="0">
                <a:latin typeface="Segoe UI Historic" panose="020B0502040204020203" pitchFamily="34" charset="0"/>
                <a:ea typeface="Segoe UI Historic" panose="020B0502040204020203" pitchFamily="34" charset="0"/>
                <a:cs typeface="Segoe UI Historic" panose="020B0502040204020203" pitchFamily="34" charset="0"/>
              </a:rPr>
              <a:t>Solution:  </a:t>
            </a:r>
            <a:r>
              <a:rPr lang="en-US" altLang="zh-CN" sz="1600" dirty="0" smtClean="0">
                <a:latin typeface="Segoe UI Historic" panose="020B0502040204020203" pitchFamily="34" charset="0"/>
                <a:ea typeface="Segoe UI Historic" panose="020B0502040204020203" pitchFamily="34" charset="0"/>
                <a:cs typeface="Segoe UI Historic" panose="020B0502040204020203" pitchFamily="34" charset="0"/>
              </a:rPr>
              <a:t>find peaks of wave and used standard deviation to see if it’s converge or diverse. </a:t>
            </a:r>
          </a:p>
        </p:txBody>
      </p:sp>
    </p:spTree>
    <p:extLst>
      <p:ext uri="{BB962C8B-B14F-4D97-AF65-F5344CB8AC3E}">
        <p14:creationId xmlns:p14="http://schemas.microsoft.com/office/powerpoint/2010/main" val="35694467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1469" y="825592"/>
            <a:ext cx="3960000" cy="3388393"/>
          </a:xfrm>
          <a:prstGeom prst="rect">
            <a:avLst/>
          </a:prstGeom>
        </p:spPr>
      </p:pic>
      <p:pic>
        <p:nvPicPr>
          <p:cNvPr id="24" name="Picture 2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51312" y="808462"/>
            <a:ext cx="3960000" cy="3422655"/>
          </a:xfrm>
          <a:prstGeom prst="rect">
            <a:avLst/>
          </a:prstGeom>
        </p:spPr>
      </p:pic>
      <p:sp>
        <p:nvSpPr>
          <p:cNvPr id="2" name="TextBox 1"/>
          <p:cNvSpPr txBox="1"/>
          <p:nvPr/>
        </p:nvSpPr>
        <p:spPr>
          <a:xfrm>
            <a:off x="199784" y="102038"/>
            <a:ext cx="2534624" cy="456215"/>
          </a:xfrm>
          <a:prstGeom prst="rect">
            <a:avLst/>
          </a:prstGeom>
          <a:noFill/>
        </p:spPr>
        <p:txBody>
          <a:bodyPr wrap="square" rtlCol="0">
            <a:spAutoFit/>
          </a:bodyPr>
          <a:lstStyle/>
          <a:p>
            <a:pPr>
              <a:lnSpc>
                <a:spcPct val="150000"/>
              </a:lnSpc>
            </a:pPr>
            <a:r>
              <a:rPr lang="en-US" altLang="zh-CN" b="1" dirty="0" smtClean="0">
                <a:latin typeface="Segoe UI Historic" panose="020B0502040204020203" pitchFamily="34" charset="0"/>
                <a:ea typeface="Segoe UI Historic" panose="020B0502040204020203" pitchFamily="34" charset="0"/>
                <a:cs typeface="Segoe UI Historic" panose="020B0502040204020203" pitchFamily="34" charset="0"/>
              </a:rPr>
              <a:t>Determine frequency </a:t>
            </a:r>
            <a:endParaRPr lang="zh-CN" altLang="en-US" b="1" dirty="0">
              <a:latin typeface="Segoe UI Historic" panose="020B0502040204020203" pitchFamily="34" charset="0"/>
              <a:cs typeface="Segoe UI Historic" panose="020B0502040204020203" pitchFamily="34" charset="0"/>
            </a:endParaRPr>
          </a:p>
        </p:txBody>
      </p:sp>
      <p:cxnSp>
        <p:nvCxnSpPr>
          <p:cNvPr id="5" name="Straight Connector 4"/>
          <p:cNvCxnSpPr/>
          <p:nvPr/>
        </p:nvCxnSpPr>
        <p:spPr>
          <a:xfrm flipH="1">
            <a:off x="967154" y="2892669"/>
            <a:ext cx="8792" cy="8793"/>
          </a:xfrm>
          <a:prstGeom prst="line">
            <a:avLst/>
          </a:prstGeom>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270123" y="5354328"/>
            <a:ext cx="11802906" cy="785151"/>
          </a:xfrm>
          <a:prstGeom prst="rect">
            <a:avLst/>
          </a:prstGeom>
        </p:spPr>
        <p:txBody>
          <a:bodyPr wrap="square">
            <a:spAutoFit/>
          </a:bodyPr>
          <a:lstStyle/>
          <a:p>
            <a:pPr>
              <a:lnSpc>
                <a:spcPct val="150000"/>
              </a:lnSpc>
            </a:pPr>
            <a:r>
              <a:rPr lang="en-US" altLang="zh-CN" sz="1600" dirty="0" smtClean="0">
                <a:latin typeface="Segoe UI Historic" panose="020B0502040204020203" pitchFamily="34" charset="0"/>
                <a:ea typeface="Segoe UI Historic" panose="020B0502040204020203" pitchFamily="34" charset="0"/>
                <a:cs typeface="Segoe UI Historic" panose="020B0502040204020203" pitchFamily="34" charset="0"/>
              </a:rPr>
              <a:t>     If we want a desired frequency, say 1.5 Hz. The possible solutions are [Gw D] = [0 5.23]; [0.1 3.5]; [0.3 0.734]. However, the performance for different conductance is not the same. The phase plane size are smaller with large conductance.</a:t>
            </a:r>
          </a:p>
        </p:txBody>
      </p:sp>
      <p:grpSp>
        <p:nvGrpSpPr>
          <p:cNvPr id="23" name="Group 22"/>
          <p:cNvGrpSpPr/>
          <p:nvPr/>
        </p:nvGrpSpPr>
        <p:grpSpPr>
          <a:xfrm>
            <a:off x="199784" y="808462"/>
            <a:ext cx="5040000" cy="4186000"/>
            <a:chOff x="199784" y="808462"/>
            <a:chExt cx="5575501" cy="4186000"/>
          </a:xfrm>
        </p:grpSpPr>
        <p:grpSp>
          <p:nvGrpSpPr>
            <p:cNvPr id="11" name="Group 10"/>
            <p:cNvGrpSpPr/>
            <p:nvPr/>
          </p:nvGrpSpPr>
          <p:grpSpPr>
            <a:xfrm>
              <a:off x="199784" y="808462"/>
              <a:ext cx="5575501" cy="4186000"/>
              <a:chOff x="512295" y="993100"/>
              <a:chExt cx="5575501" cy="4186000"/>
            </a:xfrm>
          </p:grpSpPr>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2295" y="993100"/>
                <a:ext cx="5575501" cy="4186000"/>
              </a:xfrm>
              <a:prstGeom prst="rect">
                <a:avLst/>
              </a:prstGeom>
            </p:spPr>
          </p:pic>
          <p:cxnSp>
            <p:nvCxnSpPr>
              <p:cNvPr id="7" name="Straight Connector 6"/>
              <p:cNvCxnSpPr/>
              <p:nvPr/>
            </p:nvCxnSpPr>
            <p:spPr>
              <a:xfrm flipV="1">
                <a:off x="975946" y="2901462"/>
                <a:ext cx="4514429" cy="1193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p:cxnSp>
          <p:nvCxnSpPr>
            <p:cNvPr id="14" name="Straight Connector 13"/>
            <p:cNvCxnSpPr/>
            <p:nvPr/>
          </p:nvCxnSpPr>
          <p:spPr>
            <a:xfrm>
              <a:off x="3305908" y="2728754"/>
              <a:ext cx="15142" cy="1847167"/>
            </a:xfrm>
            <a:prstGeom prst="line">
              <a:avLst/>
            </a:prstGeom>
            <a:ln w="317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p:cNvCxnSpPr/>
            <p:nvPr/>
          </p:nvCxnSpPr>
          <p:spPr>
            <a:xfrm>
              <a:off x="2439133" y="2728754"/>
              <a:ext cx="15142" cy="1847167"/>
            </a:xfrm>
            <a:prstGeom prst="line">
              <a:avLst/>
            </a:prstGeom>
            <a:ln w="317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7" name="Straight Connector 16"/>
            <p:cNvCxnSpPr/>
            <p:nvPr/>
          </p:nvCxnSpPr>
          <p:spPr>
            <a:xfrm>
              <a:off x="1035783" y="2728754"/>
              <a:ext cx="15142" cy="1847167"/>
            </a:xfrm>
            <a:prstGeom prst="line">
              <a:avLst/>
            </a:prstGeom>
            <a:ln w="317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8" name="TextBox 17"/>
            <p:cNvSpPr txBox="1"/>
            <p:nvPr/>
          </p:nvSpPr>
          <p:spPr>
            <a:xfrm>
              <a:off x="3168506" y="4599659"/>
              <a:ext cx="375424" cy="215444"/>
            </a:xfrm>
            <a:prstGeom prst="rect">
              <a:avLst/>
            </a:prstGeom>
            <a:noFill/>
          </p:spPr>
          <p:txBody>
            <a:bodyPr wrap="none" rtlCol="0">
              <a:spAutoFit/>
            </a:bodyPr>
            <a:lstStyle/>
            <a:p>
              <a:r>
                <a:rPr lang="en-US" altLang="zh-CN" sz="800" i="1" dirty="0" smtClean="0">
                  <a:latin typeface="Segoe UI Historic" panose="020B0502040204020203" pitchFamily="34" charset="0"/>
                  <a:ea typeface="Segoe UI Historic" panose="020B0502040204020203" pitchFamily="34" charset="0"/>
                  <a:cs typeface="Segoe UI Historic" panose="020B0502040204020203" pitchFamily="34" charset="0"/>
                </a:rPr>
                <a:t>5.23</a:t>
              </a:r>
              <a:endParaRPr lang="zh-CN" altLang="en-US" sz="800" i="1" dirty="0">
                <a:latin typeface="Segoe UI Historic" panose="020B0502040204020203" pitchFamily="34" charset="0"/>
                <a:cs typeface="Segoe UI Historic" panose="020B0502040204020203" pitchFamily="34" charset="0"/>
              </a:endParaRPr>
            </a:p>
          </p:txBody>
        </p:sp>
        <p:sp>
          <p:nvSpPr>
            <p:cNvPr id="19" name="TextBox 18"/>
            <p:cNvSpPr txBox="1"/>
            <p:nvPr/>
          </p:nvSpPr>
          <p:spPr>
            <a:xfrm>
              <a:off x="2271459" y="4575921"/>
              <a:ext cx="335348" cy="230832"/>
            </a:xfrm>
            <a:prstGeom prst="rect">
              <a:avLst/>
            </a:prstGeom>
            <a:noFill/>
          </p:spPr>
          <p:txBody>
            <a:bodyPr wrap="none" rtlCol="0">
              <a:spAutoFit/>
            </a:bodyPr>
            <a:lstStyle/>
            <a:p>
              <a:r>
                <a:rPr lang="en-US" altLang="zh-CN" sz="900" i="1" dirty="0" smtClean="0">
                  <a:latin typeface="Segoe UI Historic" panose="020B0502040204020203" pitchFamily="34" charset="0"/>
                  <a:ea typeface="Segoe UI Historic" panose="020B0502040204020203" pitchFamily="34" charset="0"/>
                  <a:cs typeface="Segoe UI Historic" panose="020B0502040204020203" pitchFamily="34" charset="0"/>
                </a:rPr>
                <a:t>3.5</a:t>
              </a:r>
              <a:endParaRPr lang="zh-CN" altLang="en-US" sz="900" i="1" dirty="0">
                <a:latin typeface="Segoe UI Historic" panose="020B0502040204020203" pitchFamily="34" charset="0"/>
                <a:cs typeface="Segoe UI Historic" panose="020B0502040204020203" pitchFamily="34" charset="0"/>
              </a:endParaRPr>
            </a:p>
          </p:txBody>
        </p:sp>
        <p:sp>
          <p:nvSpPr>
            <p:cNvPr id="20" name="TextBox 19"/>
            <p:cNvSpPr txBox="1"/>
            <p:nvPr/>
          </p:nvSpPr>
          <p:spPr>
            <a:xfrm>
              <a:off x="751390" y="4603238"/>
              <a:ext cx="431528" cy="215444"/>
            </a:xfrm>
            <a:prstGeom prst="rect">
              <a:avLst/>
            </a:prstGeom>
            <a:noFill/>
          </p:spPr>
          <p:txBody>
            <a:bodyPr wrap="none" rtlCol="0">
              <a:spAutoFit/>
            </a:bodyPr>
            <a:lstStyle/>
            <a:p>
              <a:r>
                <a:rPr lang="en-US" altLang="zh-CN" sz="800" i="1" dirty="0" smtClean="0">
                  <a:latin typeface="Segoe UI Historic" panose="020B0502040204020203" pitchFamily="34" charset="0"/>
                  <a:ea typeface="Segoe UI Historic" panose="020B0502040204020203" pitchFamily="34" charset="0"/>
                  <a:cs typeface="Segoe UI Historic" panose="020B0502040204020203" pitchFamily="34" charset="0"/>
                </a:rPr>
                <a:t>0.743</a:t>
              </a:r>
              <a:endParaRPr lang="zh-CN" altLang="en-US" sz="800" i="1" dirty="0">
                <a:latin typeface="Segoe UI Historic" panose="020B0502040204020203" pitchFamily="34" charset="0"/>
                <a:cs typeface="Segoe UI Historic" panose="020B0502040204020203" pitchFamily="34" charset="0"/>
              </a:endParaRPr>
            </a:p>
          </p:txBody>
        </p:sp>
      </p:grpSp>
      <p:sp>
        <p:nvSpPr>
          <p:cNvPr id="26" name="Rectangle 25"/>
          <p:cNvSpPr/>
          <p:nvPr/>
        </p:nvSpPr>
        <p:spPr>
          <a:xfrm>
            <a:off x="5425549" y="4129916"/>
            <a:ext cx="3050706" cy="1061829"/>
          </a:xfrm>
          <a:prstGeom prst="rect">
            <a:avLst/>
          </a:prstGeom>
        </p:spPr>
        <p:txBody>
          <a:bodyPr wrap="square">
            <a:spAutoFit/>
          </a:bodyPr>
          <a:lstStyle/>
          <a:p>
            <a:pPr>
              <a:lnSpc>
                <a:spcPct val="150000"/>
              </a:lnSpc>
            </a:pPr>
            <a:r>
              <a:rPr lang="en-US" altLang="zh-CN" sz="1400" dirty="0" smtClean="0">
                <a:latin typeface="Segoe UI Historic" panose="020B0502040204020203" pitchFamily="34" charset="0"/>
                <a:ea typeface="Segoe UI Historic" panose="020B0502040204020203" pitchFamily="34" charset="0"/>
                <a:cs typeface="Segoe UI Historic" panose="020B0502040204020203" pitchFamily="34" charset="0"/>
              </a:rPr>
              <a:t>Give the proper stimulus to initiate the oscillation, then stop the input. Gw = 0 goes to stationary.</a:t>
            </a:r>
          </a:p>
        </p:txBody>
      </p:sp>
      <p:grpSp>
        <p:nvGrpSpPr>
          <p:cNvPr id="39" name="Group 38"/>
          <p:cNvGrpSpPr/>
          <p:nvPr/>
        </p:nvGrpSpPr>
        <p:grpSpPr>
          <a:xfrm>
            <a:off x="6614487" y="346698"/>
            <a:ext cx="4026870" cy="478894"/>
            <a:chOff x="5898418" y="444983"/>
            <a:chExt cx="4026870" cy="478894"/>
          </a:xfrm>
        </p:grpSpPr>
        <p:grpSp>
          <p:nvGrpSpPr>
            <p:cNvPr id="33" name="Group 32"/>
            <p:cNvGrpSpPr/>
            <p:nvPr/>
          </p:nvGrpSpPr>
          <p:grpSpPr>
            <a:xfrm>
              <a:off x="5898418" y="444983"/>
              <a:ext cx="1704900" cy="478894"/>
              <a:chOff x="5898418" y="444983"/>
              <a:chExt cx="1704900" cy="478894"/>
            </a:xfrm>
          </p:grpSpPr>
          <p:cxnSp>
            <p:nvCxnSpPr>
              <p:cNvPr id="29" name="Straight Connector 28"/>
              <p:cNvCxnSpPr/>
              <p:nvPr/>
            </p:nvCxnSpPr>
            <p:spPr>
              <a:xfrm>
                <a:off x="5898419" y="808462"/>
                <a:ext cx="712177"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5898418" y="543169"/>
                <a:ext cx="712177" cy="0"/>
              </a:xfrm>
              <a:prstGeom prst="line">
                <a:avLst/>
              </a:prstGeom>
              <a:ln w="19050">
                <a:solidFill>
                  <a:srgbClr val="0070C0"/>
                </a:solidFill>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a:xfrm>
                <a:off x="6646005" y="693045"/>
                <a:ext cx="957313" cy="230832"/>
              </a:xfrm>
              <a:prstGeom prst="rect">
                <a:avLst/>
              </a:prstGeom>
            </p:spPr>
            <p:txBody>
              <a:bodyPr wrap="none">
                <a:spAutoFit/>
              </a:bodyPr>
              <a:lstStyle/>
              <a:p>
                <a:r>
                  <a:rPr lang="en-US" altLang="zh-CN" sz="900" dirty="0" smtClean="0">
                    <a:latin typeface="Segoe UI Historic" panose="020B0502040204020203" pitchFamily="34" charset="0"/>
                    <a:ea typeface="Segoe UI Historic" panose="020B0502040204020203" pitchFamily="34" charset="0"/>
                    <a:cs typeface="Segoe UI Historic" panose="020B0502040204020203" pitchFamily="34" charset="0"/>
                  </a:rPr>
                  <a:t>EXT for [0 5.23]</a:t>
                </a:r>
                <a:endParaRPr lang="zh-CN" altLang="en-US" sz="900" dirty="0"/>
              </a:p>
            </p:txBody>
          </p:sp>
          <p:sp>
            <p:nvSpPr>
              <p:cNvPr id="32" name="Rectangle 31"/>
              <p:cNvSpPr/>
              <p:nvPr/>
            </p:nvSpPr>
            <p:spPr>
              <a:xfrm>
                <a:off x="6646005" y="444983"/>
                <a:ext cx="949299" cy="230832"/>
              </a:xfrm>
              <a:prstGeom prst="rect">
                <a:avLst/>
              </a:prstGeom>
            </p:spPr>
            <p:txBody>
              <a:bodyPr wrap="none">
                <a:spAutoFit/>
              </a:bodyPr>
              <a:lstStyle/>
              <a:p>
                <a:r>
                  <a:rPr lang="en-US" altLang="zh-CN" sz="900" dirty="0" smtClean="0">
                    <a:latin typeface="Segoe UI Historic" panose="020B0502040204020203" pitchFamily="34" charset="0"/>
                    <a:ea typeface="Segoe UI Historic" panose="020B0502040204020203" pitchFamily="34" charset="0"/>
                    <a:cs typeface="Segoe UI Historic" panose="020B0502040204020203" pitchFamily="34" charset="0"/>
                  </a:rPr>
                  <a:t>FLX for [0 5.23]</a:t>
                </a:r>
                <a:endParaRPr lang="zh-CN" altLang="en-US" sz="900" dirty="0"/>
              </a:p>
            </p:txBody>
          </p:sp>
        </p:grpSp>
        <p:grpSp>
          <p:nvGrpSpPr>
            <p:cNvPr id="34" name="Group 33"/>
            <p:cNvGrpSpPr/>
            <p:nvPr/>
          </p:nvGrpSpPr>
          <p:grpSpPr>
            <a:xfrm>
              <a:off x="8069705" y="444983"/>
              <a:ext cx="1855583" cy="478894"/>
              <a:chOff x="5898418" y="444983"/>
              <a:chExt cx="1855583" cy="478894"/>
            </a:xfrm>
          </p:grpSpPr>
          <p:cxnSp>
            <p:nvCxnSpPr>
              <p:cNvPr id="35" name="Straight Connector 34"/>
              <p:cNvCxnSpPr/>
              <p:nvPr/>
            </p:nvCxnSpPr>
            <p:spPr>
              <a:xfrm>
                <a:off x="5898419" y="808462"/>
                <a:ext cx="712177" cy="0"/>
              </a:xfrm>
              <a:prstGeom prst="line">
                <a:avLst/>
              </a:prstGeom>
              <a:ln w="19050">
                <a:solidFill>
                  <a:srgbClr val="FF00FF"/>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5898418" y="543169"/>
                <a:ext cx="712177" cy="0"/>
              </a:xfrm>
              <a:prstGeom prst="line">
                <a:avLst/>
              </a:prstGeom>
              <a:ln w="19050">
                <a:solidFill>
                  <a:srgbClr val="002060"/>
                </a:solidFill>
                <a:prstDash val="sysDot"/>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6646005" y="693045"/>
                <a:ext cx="1107996" cy="230832"/>
              </a:xfrm>
              <a:prstGeom prst="rect">
                <a:avLst/>
              </a:prstGeom>
            </p:spPr>
            <p:txBody>
              <a:bodyPr wrap="none">
                <a:spAutoFit/>
              </a:bodyPr>
              <a:lstStyle/>
              <a:p>
                <a:r>
                  <a:rPr lang="en-US" altLang="zh-CN" sz="900" dirty="0" smtClean="0">
                    <a:latin typeface="Segoe UI Historic" panose="020B0502040204020203" pitchFamily="34" charset="0"/>
                    <a:ea typeface="Segoe UI Historic" panose="020B0502040204020203" pitchFamily="34" charset="0"/>
                    <a:cs typeface="Segoe UI Historic" panose="020B0502040204020203" pitchFamily="34" charset="0"/>
                  </a:rPr>
                  <a:t>EXT for [0.3 0.734]</a:t>
                </a:r>
                <a:endParaRPr lang="zh-CN" altLang="en-US" sz="900" dirty="0"/>
              </a:p>
            </p:txBody>
          </p:sp>
          <p:sp>
            <p:nvSpPr>
              <p:cNvPr id="38" name="Rectangle 37"/>
              <p:cNvSpPr/>
              <p:nvPr/>
            </p:nvSpPr>
            <p:spPr>
              <a:xfrm>
                <a:off x="6646005" y="444983"/>
                <a:ext cx="1099981" cy="230832"/>
              </a:xfrm>
              <a:prstGeom prst="rect">
                <a:avLst/>
              </a:prstGeom>
            </p:spPr>
            <p:txBody>
              <a:bodyPr wrap="none">
                <a:spAutoFit/>
              </a:bodyPr>
              <a:lstStyle/>
              <a:p>
                <a:r>
                  <a:rPr lang="en-US" altLang="zh-CN" sz="900" dirty="0" smtClean="0">
                    <a:latin typeface="Segoe UI Historic" panose="020B0502040204020203" pitchFamily="34" charset="0"/>
                    <a:ea typeface="Segoe UI Historic" panose="020B0502040204020203" pitchFamily="34" charset="0"/>
                    <a:cs typeface="Segoe UI Historic" panose="020B0502040204020203" pitchFamily="34" charset="0"/>
                  </a:rPr>
                  <a:t>FLX for [0.3 0.734]</a:t>
                </a:r>
                <a:endParaRPr lang="zh-CN" altLang="en-US" sz="900" dirty="0"/>
              </a:p>
            </p:txBody>
          </p:sp>
        </p:grpSp>
      </p:grpSp>
      <p:sp>
        <p:nvSpPr>
          <p:cNvPr id="40" name="Rectangle 39"/>
          <p:cNvSpPr/>
          <p:nvPr/>
        </p:nvSpPr>
        <p:spPr>
          <a:xfrm>
            <a:off x="8951984" y="4129916"/>
            <a:ext cx="3050706" cy="1061829"/>
          </a:xfrm>
          <a:prstGeom prst="rect">
            <a:avLst/>
          </a:prstGeom>
        </p:spPr>
        <p:txBody>
          <a:bodyPr wrap="square">
            <a:spAutoFit/>
          </a:bodyPr>
          <a:lstStyle/>
          <a:p>
            <a:pPr>
              <a:lnSpc>
                <a:spcPct val="150000"/>
              </a:lnSpc>
            </a:pPr>
            <a:r>
              <a:rPr lang="en-US" altLang="zh-CN" sz="1400" dirty="0" smtClean="0">
                <a:latin typeface="Segoe UI Historic" panose="020B0502040204020203" pitchFamily="34" charset="0"/>
                <a:ea typeface="Segoe UI Historic" panose="020B0502040204020203" pitchFamily="34" charset="0"/>
                <a:cs typeface="Segoe UI Historic" panose="020B0502040204020203" pitchFamily="34" charset="0"/>
              </a:rPr>
              <a:t>Give a excitatory stimulus as disturb, the phase plane is shift and change of frequency is not the same.</a:t>
            </a:r>
          </a:p>
        </p:txBody>
      </p:sp>
      <p:sp>
        <p:nvSpPr>
          <p:cNvPr id="41" name="Rectangle 40"/>
          <p:cNvSpPr/>
          <p:nvPr/>
        </p:nvSpPr>
        <p:spPr>
          <a:xfrm>
            <a:off x="893452" y="6232611"/>
            <a:ext cx="9639300" cy="456215"/>
          </a:xfrm>
          <a:prstGeom prst="rect">
            <a:avLst/>
          </a:prstGeom>
        </p:spPr>
        <p:txBody>
          <a:bodyPr wrap="square">
            <a:spAutoFit/>
          </a:bodyPr>
          <a:lstStyle/>
          <a:p>
            <a:pPr>
              <a:lnSpc>
                <a:spcPct val="150000"/>
              </a:lnSpc>
            </a:pPr>
            <a:r>
              <a:rPr lang="en-US" altLang="zh-CN" i="1" dirty="0" smtClean="0">
                <a:latin typeface="Segoe UI Historic" panose="020B0502040204020203" pitchFamily="34" charset="0"/>
                <a:ea typeface="Segoe UI Historic" panose="020B0502040204020203" pitchFamily="34" charset="0"/>
                <a:cs typeface="Segoe UI Historic" panose="020B0502040204020203" pitchFamily="34" charset="0"/>
              </a:rPr>
              <a:t>Problems:  </a:t>
            </a:r>
            <a:r>
              <a:rPr lang="en-US" altLang="zh-CN" dirty="0" smtClean="0">
                <a:latin typeface="Segoe UI Historic" panose="020B0502040204020203" pitchFamily="34" charset="0"/>
                <a:ea typeface="Segoe UI Historic" panose="020B0502040204020203" pitchFamily="34" charset="0"/>
                <a:cs typeface="Segoe UI Historic" panose="020B0502040204020203" pitchFamily="34" charset="0"/>
              </a:rPr>
              <a:t>h-nullcline range seems not right ; working on the V-nullcline. </a:t>
            </a:r>
            <a:endParaRPr lang="en-US" altLang="zh-CN" dirty="0">
              <a:latin typeface="Segoe UI Historic" panose="020B0502040204020203" pitchFamily="34" charset="0"/>
              <a:ea typeface="Segoe UI Historic" panose="020B0502040204020203" pitchFamily="34" charset="0"/>
              <a:cs typeface="Segoe UI Historic" panose="020B0502040204020203" pitchFamily="34" charset="0"/>
            </a:endParaRPr>
          </a:p>
        </p:txBody>
      </p:sp>
    </p:spTree>
    <p:extLst>
      <p:ext uri="{BB962C8B-B14F-4D97-AF65-F5344CB8AC3E}">
        <p14:creationId xmlns:p14="http://schemas.microsoft.com/office/powerpoint/2010/main" val="12087313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p:cNvSpPr txBox="1"/>
          <p:nvPr/>
        </p:nvSpPr>
        <p:spPr>
          <a:xfrm>
            <a:off x="211014" y="140680"/>
            <a:ext cx="3330335" cy="400110"/>
          </a:xfrm>
          <a:prstGeom prst="rect">
            <a:avLst/>
          </a:prstGeom>
          <a:noFill/>
        </p:spPr>
        <p:txBody>
          <a:bodyPr wrap="none" rtlCol="0">
            <a:spAutoFit/>
          </a:bodyPr>
          <a:lstStyle/>
          <a:p>
            <a:r>
              <a:rPr lang="en-US" altLang="zh-CN" sz="2000" dirty="0" smtClean="0">
                <a:latin typeface="Segoe UI Semibold" panose="020B0702040204020203" pitchFamily="34" charset="0"/>
                <a:ea typeface="Segoe UI Black" panose="020B0A02040204020203" pitchFamily="34" charset="0"/>
                <a:cs typeface="Segoe UI Semibold" panose="020B0702040204020203" pitchFamily="34" charset="0"/>
              </a:rPr>
              <a:t>Analysis of the</a:t>
            </a:r>
            <a:r>
              <a:rPr lang="en-US" altLang="zh-CN" sz="2000" dirty="0" smtClean="0">
                <a:latin typeface="Segoe UI Semibold" panose="020B0702040204020203" pitchFamily="34" charset="0"/>
                <a:cs typeface="Segoe UI Semibold" panose="020B0702040204020203" pitchFamily="34" charset="0"/>
              </a:rPr>
              <a:t> phase delay</a:t>
            </a:r>
            <a:endParaRPr lang="zh-CN" altLang="en-US" sz="2000" dirty="0" smtClean="0">
              <a:latin typeface="Segoe UI Semibold" panose="020B0702040204020203" pitchFamily="34" charset="0"/>
              <a:cs typeface="Segoe UI Semibold" panose="020B0702040204020203" pitchFamily="34" charset="0"/>
            </a:endParaRPr>
          </a:p>
        </p:txBody>
      </p:sp>
      <p:sp>
        <p:nvSpPr>
          <p:cNvPr id="4" name="TextBox 3"/>
          <p:cNvSpPr txBox="1"/>
          <p:nvPr/>
        </p:nvSpPr>
        <p:spPr>
          <a:xfrm>
            <a:off x="641172" y="832640"/>
            <a:ext cx="10585938" cy="456215"/>
          </a:xfrm>
          <a:prstGeom prst="rect">
            <a:avLst/>
          </a:prstGeom>
          <a:noFill/>
        </p:spPr>
        <p:txBody>
          <a:bodyPr wrap="square" rtlCol="0">
            <a:spAutoFit/>
          </a:bodyPr>
          <a:lstStyle/>
          <a:p>
            <a:pPr>
              <a:lnSpc>
                <a:spcPct val="150000"/>
              </a:lnSpc>
            </a:pPr>
            <a:r>
              <a:rPr lang="en-US" altLang="zh-CN" dirty="0" smtClean="0">
                <a:latin typeface="Segoe UI Historic" panose="020B0502040204020203" pitchFamily="34" charset="0"/>
                <a:ea typeface="Segoe UI Historic" panose="020B0502040204020203" pitchFamily="34" charset="0"/>
                <a:cs typeface="Segoe UI Historic" panose="020B0502040204020203" pitchFamily="34" charset="0"/>
              </a:rPr>
              <a:t>    When the pattern formation and rhythm generator frequency equals (or close), but the timing is not. </a:t>
            </a:r>
            <a:endParaRPr lang="zh-CN" altLang="en-US" dirty="0">
              <a:latin typeface="Segoe UI Historic" panose="020B0502040204020203" pitchFamily="34" charset="0"/>
              <a:cs typeface="Segoe UI Historic" panose="020B0502040204020203" pitchFamily="34" charset="0"/>
            </a:endParaRPr>
          </a:p>
        </p:txBody>
      </p:sp>
      <p:cxnSp>
        <p:nvCxnSpPr>
          <p:cNvPr id="30" name="Straight Arrow Connector 29"/>
          <p:cNvCxnSpPr/>
          <p:nvPr/>
        </p:nvCxnSpPr>
        <p:spPr>
          <a:xfrm flipH="1">
            <a:off x="6196842" y="3924300"/>
            <a:ext cx="5156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a:xfrm>
            <a:off x="5222306" y="1416294"/>
            <a:ext cx="6901962" cy="4606122"/>
            <a:chOff x="4819653" y="1531524"/>
            <a:chExt cx="6901962" cy="4606122"/>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19653" y="1531524"/>
              <a:ext cx="6901962" cy="4606122"/>
            </a:xfrm>
            <a:prstGeom prst="rect">
              <a:avLst/>
            </a:prstGeom>
          </p:spPr>
        </p:pic>
        <p:cxnSp>
          <p:nvCxnSpPr>
            <p:cNvPr id="8" name="Straight Connector 7"/>
            <p:cNvCxnSpPr/>
            <p:nvPr/>
          </p:nvCxnSpPr>
          <p:spPr>
            <a:xfrm flipH="1">
              <a:off x="6190687" y="1981200"/>
              <a:ext cx="16439" cy="194310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5" name="Straight Connector 14"/>
            <p:cNvCxnSpPr/>
            <p:nvPr/>
          </p:nvCxnSpPr>
          <p:spPr>
            <a:xfrm flipH="1">
              <a:off x="6839145" y="1974850"/>
              <a:ext cx="6155" cy="1605632"/>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p:cNvCxnSpPr/>
            <p:nvPr/>
          </p:nvCxnSpPr>
          <p:spPr>
            <a:xfrm flipH="1">
              <a:off x="6248404" y="3924300"/>
              <a:ext cx="3171" cy="1718172"/>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7" name="Straight Connector 16"/>
            <p:cNvCxnSpPr/>
            <p:nvPr/>
          </p:nvCxnSpPr>
          <p:spPr>
            <a:xfrm flipH="1">
              <a:off x="6894726" y="4076700"/>
              <a:ext cx="1374" cy="1565772"/>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2" name="Straight Arrow Connector 21"/>
            <p:cNvCxnSpPr/>
            <p:nvPr/>
          </p:nvCxnSpPr>
          <p:spPr>
            <a:xfrm>
              <a:off x="6202997" y="1974850"/>
              <a:ext cx="636148"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p:cNvCxnSpPr/>
            <p:nvPr/>
          </p:nvCxnSpPr>
          <p:spPr>
            <a:xfrm>
              <a:off x="6248404" y="4076700"/>
              <a:ext cx="654046"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32" name="TextBox 31"/>
                <p:cNvSpPr txBox="1"/>
                <p:nvPr/>
              </p:nvSpPr>
              <p:spPr>
                <a:xfrm>
                  <a:off x="6193673" y="1783067"/>
                  <a:ext cx="654795" cy="12311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800" b="0" i="1" smtClean="0">
                            <a:latin typeface="Cambria Math" panose="02040503050406030204" pitchFamily="18" charset="0"/>
                          </a:rPr>
                          <m:t>𝑓</m:t>
                        </m:r>
                        <m:r>
                          <a:rPr lang="en-US" altLang="zh-CN" sz="800" b="0" i="1" smtClean="0">
                            <a:latin typeface="Cambria Math" panose="02040503050406030204" pitchFamily="18" charset="0"/>
                          </a:rPr>
                          <m:t>=1.6813 </m:t>
                        </m:r>
                        <m:r>
                          <a:rPr lang="en-US" altLang="zh-CN" sz="800" b="0" i="1" smtClean="0">
                            <a:latin typeface="Cambria Math" panose="02040503050406030204" pitchFamily="18" charset="0"/>
                          </a:rPr>
                          <m:t>h𝑧</m:t>
                        </m:r>
                      </m:oMath>
                    </m:oMathPara>
                  </a14:m>
                  <a:endParaRPr lang="zh-CN" altLang="en-US" sz="800" dirty="0"/>
                </a:p>
              </p:txBody>
            </p:sp>
          </mc:Choice>
          <mc:Fallback xmlns="">
            <p:sp>
              <p:nvSpPr>
                <p:cNvPr id="32" name="TextBox 31"/>
                <p:cNvSpPr txBox="1">
                  <a:spLocks noRot="1" noChangeAspect="1" noMove="1" noResize="1" noEditPoints="1" noAdjustHandles="1" noChangeArrowheads="1" noChangeShapeType="1" noTextEdit="1"/>
                </p:cNvSpPr>
                <p:nvPr/>
              </p:nvSpPr>
              <p:spPr>
                <a:xfrm>
                  <a:off x="6193673" y="1783067"/>
                  <a:ext cx="654795" cy="123111"/>
                </a:xfrm>
                <a:prstGeom prst="rect">
                  <a:avLst/>
                </a:prstGeom>
                <a:blipFill>
                  <a:blip r:embed="rId3"/>
                  <a:stretch>
                    <a:fillRect l="-4673" t="-5000" r="-3738" b="-40000"/>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4" name="TextBox 33"/>
                <p:cNvSpPr txBox="1"/>
                <p:nvPr/>
              </p:nvSpPr>
              <p:spPr>
                <a:xfrm>
                  <a:off x="6238385" y="3907775"/>
                  <a:ext cx="654795" cy="12311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sz="800" b="0" i="1" smtClean="0">
                            <a:latin typeface="Cambria Math" panose="02040503050406030204" pitchFamily="18" charset="0"/>
                          </a:rPr>
                          <m:t>𝑓</m:t>
                        </m:r>
                        <m:r>
                          <a:rPr lang="en-US" altLang="zh-CN" sz="800" b="0" i="1" smtClean="0">
                            <a:latin typeface="Cambria Math" panose="02040503050406030204" pitchFamily="18" charset="0"/>
                          </a:rPr>
                          <m:t>=1.6813 </m:t>
                        </m:r>
                        <m:r>
                          <a:rPr lang="en-US" altLang="zh-CN" sz="800" b="0" i="1" smtClean="0">
                            <a:latin typeface="Cambria Math" panose="02040503050406030204" pitchFamily="18" charset="0"/>
                          </a:rPr>
                          <m:t>h𝑧</m:t>
                        </m:r>
                      </m:oMath>
                    </m:oMathPara>
                  </a14:m>
                  <a:endParaRPr lang="zh-CN" altLang="en-US" sz="800" dirty="0"/>
                </a:p>
              </p:txBody>
            </p:sp>
          </mc:Choice>
          <mc:Fallback xmlns="">
            <p:sp>
              <p:nvSpPr>
                <p:cNvPr id="34" name="TextBox 33"/>
                <p:cNvSpPr txBox="1">
                  <a:spLocks noRot="1" noChangeAspect="1" noMove="1" noResize="1" noEditPoints="1" noAdjustHandles="1" noChangeArrowheads="1" noChangeShapeType="1" noTextEdit="1"/>
                </p:cNvSpPr>
                <p:nvPr/>
              </p:nvSpPr>
              <p:spPr>
                <a:xfrm>
                  <a:off x="6238385" y="3907775"/>
                  <a:ext cx="654795" cy="123111"/>
                </a:xfrm>
                <a:prstGeom prst="rect">
                  <a:avLst/>
                </a:prstGeom>
                <a:blipFill>
                  <a:blip r:embed="rId4"/>
                  <a:stretch>
                    <a:fillRect l="-4630" r="-2778" b="-45000"/>
                  </a:stretch>
                </a:blipFill>
              </p:spPr>
              <p:txBody>
                <a:bodyPr/>
                <a:lstStyle/>
                <a:p>
                  <a:r>
                    <a:rPr lang="zh-CN" altLang="en-US">
                      <a:noFill/>
                    </a:rPr>
                    <a:t> </a:t>
                  </a:r>
                </a:p>
              </p:txBody>
            </p:sp>
          </mc:Fallback>
        </mc:AlternateContent>
        <p:grpSp>
          <p:nvGrpSpPr>
            <p:cNvPr id="40" name="Group 39"/>
            <p:cNvGrpSpPr/>
            <p:nvPr/>
          </p:nvGrpSpPr>
          <p:grpSpPr>
            <a:xfrm>
              <a:off x="5378408" y="3776970"/>
              <a:ext cx="754415" cy="253916"/>
              <a:chOff x="5378408" y="3776970"/>
              <a:chExt cx="754415" cy="253916"/>
            </a:xfrm>
          </p:grpSpPr>
          <p:cxnSp>
            <p:nvCxnSpPr>
              <p:cNvPr id="35" name="Straight Arrow Connector 34"/>
              <p:cNvCxnSpPr>
                <a:stCxn id="36" idx="3"/>
              </p:cNvCxnSpPr>
              <p:nvPr/>
            </p:nvCxnSpPr>
            <p:spPr>
              <a:xfrm>
                <a:off x="5909508" y="3903928"/>
                <a:ext cx="22331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6" name="TextBox 35"/>
              <p:cNvSpPr txBox="1"/>
              <p:nvPr/>
            </p:nvSpPr>
            <p:spPr>
              <a:xfrm>
                <a:off x="5378408" y="3776970"/>
                <a:ext cx="531100" cy="253916"/>
              </a:xfrm>
              <a:prstGeom prst="rect">
                <a:avLst/>
              </a:prstGeom>
              <a:noFill/>
            </p:spPr>
            <p:txBody>
              <a:bodyPr wrap="square" rtlCol="0">
                <a:spAutoFit/>
              </a:bodyPr>
              <a:lstStyle/>
              <a:p>
                <a:r>
                  <a:rPr lang="en-US" altLang="zh-CN" sz="1050" dirty="0" smtClean="0">
                    <a:latin typeface="Segoe UI Semibold" panose="020B0702040204020203" pitchFamily="34" charset="0"/>
                    <a:cs typeface="Segoe UI Semibold" panose="020B0702040204020203" pitchFamily="34" charset="0"/>
                  </a:rPr>
                  <a:t>10.3%</a:t>
                </a:r>
                <a:endParaRPr lang="zh-CN" altLang="en-US" sz="1050" dirty="0">
                  <a:latin typeface="Segoe UI Semibold" panose="020B0702040204020203" pitchFamily="34" charset="0"/>
                  <a:cs typeface="Segoe UI Semibold" panose="020B0702040204020203" pitchFamily="34" charset="0"/>
                </a:endParaRPr>
              </a:p>
            </p:txBody>
          </p:sp>
        </p:grpSp>
      </p:grpSp>
      <p:grpSp>
        <p:nvGrpSpPr>
          <p:cNvPr id="46" name="Group 45"/>
          <p:cNvGrpSpPr/>
          <p:nvPr/>
        </p:nvGrpSpPr>
        <p:grpSpPr>
          <a:xfrm>
            <a:off x="720647" y="1724025"/>
            <a:ext cx="4501659" cy="2457450"/>
            <a:chOff x="317994" y="1844622"/>
            <a:chExt cx="4501659" cy="2457450"/>
          </a:xfrm>
        </p:grpSpPr>
        <p:pic>
          <p:nvPicPr>
            <p:cNvPr id="1026" name="Picture 2" descr="捕获"/>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9253" y="1844622"/>
              <a:ext cx="4470400" cy="2457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3" name="Straight Arrow Connector 42"/>
            <p:cNvCxnSpPr/>
            <p:nvPr/>
          </p:nvCxnSpPr>
          <p:spPr>
            <a:xfrm>
              <a:off x="778130" y="2388353"/>
              <a:ext cx="171440" cy="1583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4" name="TextBox 43"/>
            <p:cNvSpPr txBox="1"/>
            <p:nvPr/>
          </p:nvSpPr>
          <p:spPr>
            <a:xfrm>
              <a:off x="317994" y="2104846"/>
              <a:ext cx="582732" cy="253916"/>
            </a:xfrm>
            <a:prstGeom prst="rect">
              <a:avLst/>
            </a:prstGeom>
            <a:noFill/>
          </p:spPr>
          <p:txBody>
            <a:bodyPr wrap="square" rtlCol="0">
              <a:spAutoFit/>
            </a:bodyPr>
            <a:lstStyle/>
            <a:p>
              <a:r>
                <a:rPr lang="en-US" altLang="zh-CN" sz="1050" dirty="0" smtClean="0">
                  <a:latin typeface="Segoe UI Semibold" panose="020B0702040204020203" pitchFamily="34" charset="0"/>
                  <a:cs typeface="Segoe UI Semibold" panose="020B0702040204020203" pitchFamily="34" charset="0"/>
                </a:rPr>
                <a:t>6.25%</a:t>
              </a:r>
              <a:endParaRPr lang="zh-CN" altLang="en-US" sz="1050" dirty="0">
                <a:latin typeface="Segoe UI Semibold" panose="020B0702040204020203" pitchFamily="34" charset="0"/>
                <a:cs typeface="Segoe UI Semibold" panose="020B0702040204020203" pitchFamily="34" charset="0"/>
              </a:endParaRPr>
            </a:p>
          </p:txBody>
        </p:sp>
      </p:grpSp>
      <mc:AlternateContent xmlns:mc="http://schemas.openxmlformats.org/markup-compatibility/2006" xmlns:a14="http://schemas.microsoft.com/office/drawing/2010/main">
        <mc:Choice Requires="a14">
          <p:sp>
            <p:nvSpPr>
              <p:cNvPr id="50" name="TextBox 49"/>
              <p:cNvSpPr txBox="1"/>
              <p:nvPr/>
            </p:nvSpPr>
            <p:spPr>
              <a:xfrm>
                <a:off x="429940" y="4096044"/>
                <a:ext cx="4907976" cy="1245534"/>
              </a:xfrm>
              <a:prstGeom prst="rect">
                <a:avLst/>
              </a:prstGeom>
              <a:noFill/>
            </p:spPr>
            <p:txBody>
              <a:bodyPr wrap="square" rtlCol="0">
                <a:spAutoFit/>
              </a:bodyPr>
              <a:lstStyle/>
              <a:p>
                <a:pPr>
                  <a:lnSpc>
                    <a:spcPct val="150000"/>
                  </a:lnSpc>
                </a:pPr>
                <a:r>
                  <a:rPr lang="en-US" altLang="zh-CN" sz="1400" dirty="0" smtClean="0">
                    <a:latin typeface="Segoe UI Historic" panose="020B0502040204020203" pitchFamily="34" charset="0"/>
                    <a:ea typeface="Segoe UI Historic" panose="020B0502040204020203" pitchFamily="34" charset="0"/>
                    <a:cs typeface="Segoe UI Historic" panose="020B0502040204020203" pitchFamily="34" charset="0"/>
                  </a:rPr>
                  <a:t>Frequency of RG                             </a:t>
                </a:r>
                <a14:m>
                  <m:oMath xmlns:m="http://schemas.openxmlformats.org/officeDocument/2006/math">
                    <m:sSub>
                      <m:sSubPr>
                        <m:ctrlPr>
                          <a:rPr lang="en-US" altLang="zh-CN" sz="1400" i="1" smtClean="0">
                            <a:latin typeface="Cambria Math" panose="02040503050406030204" pitchFamily="18" charset="0"/>
                            <a:ea typeface="Segoe UI Historic" panose="020B0502040204020203" pitchFamily="34" charset="0"/>
                            <a:cs typeface="Segoe UI Historic" panose="020B0502040204020203" pitchFamily="34" charset="0"/>
                          </a:rPr>
                        </m:ctrlPr>
                      </m:sSubPr>
                      <m:e>
                        <m:r>
                          <a:rPr lang="en-US" altLang="zh-CN" sz="1400" b="0" i="1" smtClean="0">
                            <a:latin typeface="Cambria Math" panose="02040503050406030204" pitchFamily="18" charset="0"/>
                            <a:ea typeface="Segoe UI Historic" panose="020B0502040204020203" pitchFamily="34" charset="0"/>
                            <a:cs typeface="Segoe UI Historic" panose="020B0502040204020203" pitchFamily="34" charset="0"/>
                          </a:rPr>
                          <m:t>𝑓</m:t>
                        </m:r>
                      </m:e>
                      <m:sub>
                        <m:r>
                          <a:rPr lang="en-US" altLang="zh-CN" sz="1400" b="0" i="1" smtClean="0">
                            <a:latin typeface="Cambria Math" panose="02040503050406030204" pitchFamily="18" charset="0"/>
                            <a:ea typeface="Segoe UI Historic" panose="020B0502040204020203" pitchFamily="34" charset="0"/>
                            <a:cs typeface="Segoe UI Historic" panose="020B0502040204020203" pitchFamily="34" charset="0"/>
                          </a:rPr>
                          <m:t>𝑅𝐺</m:t>
                        </m:r>
                      </m:sub>
                    </m:sSub>
                  </m:oMath>
                </a14:m>
                <a:endParaRPr lang="en-US" altLang="zh-CN" sz="1600" dirty="0" smtClean="0">
                  <a:latin typeface="Segoe UI Historic" panose="020B0502040204020203" pitchFamily="34" charset="0"/>
                  <a:ea typeface="Segoe UI Historic" panose="020B0502040204020203" pitchFamily="34" charset="0"/>
                  <a:cs typeface="Segoe UI Historic" panose="020B0502040204020203" pitchFamily="34" charset="0"/>
                </a:endParaRPr>
              </a:p>
              <a:p>
                <a:pPr>
                  <a:lnSpc>
                    <a:spcPct val="150000"/>
                  </a:lnSpc>
                </a:pPr>
                <a:r>
                  <a:rPr lang="en-US" altLang="zh-CN" sz="1400" dirty="0" smtClean="0">
                    <a:latin typeface="Segoe UI Historic" panose="020B0502040204020203" pitchFamily="34" charset="0"/>
                    <a:ea typeface="Segoe UI Historic" panose="020B0502040204020203" pitchFamily="34" charset="0"/>
                    <a:cs typeface="Segoe UI Historic" panose="020B0502040204020203" pitchFamily="34" charset="0"/>
                  </a:rPr>
                  <a:t>Frequency of PF                             </a:t>
                </a:r>
                <a14:m>
                  <m:oMath xmlns:m="http://schemas.openxmlformats.org/officeDocument/2006/math">
                    <m:sSub>
                      <m:sSubPr>
                        <m:ctrlPr>
                          <a:rPr lang="en-US" altLang="zh-CN" sz="1400" i="1" smtClean="0">
                            <a:latin typeface="Cambria Math" panose="02040503050406030204" pitchFamily="18" charset="0"/>
                            <a:ea typeface="Segoe UI Historic" panose="020B0502040204020203" pitchFamily="34" charset="0"/>
                            <a:cs typeface="Segoe UI Historic" panose="020B0502040204020203" pitchFamily="34" charset="0"/>
                          </a:rPr>
                        </m:ctrlPr>
                      </m:sSubPr>
                      <m:e>
                        <m:r>
                          <a:rPr lang="en-US" altLang="zh-CN" sz="1400" b="0" i="1" smtClean="0">
                            <a:latin typeface="Cambria Math" panose="02040503050406030204" pitchFamily="18" charset="0"/>
                            <a:ea typeface="Segoe UI Historic" panose="020B0502040204020203" pitchFamily="34" charset="0"/>
                            <a:cs typeface="Segoe UI Historic" panose="020B0502040204020203" pitchFamily="34" charset="0"/>
                          </a:rPr>
                          <m:t>𝑓</m:t>
                        </m:r>
                      </m:e>
                      <m:sub>
                        <m:r>
                          <a:rPr lang="en-US" altLang="zh-CN" sz="1400" b="0" i="1" smtClean="0">
                            <a:latin typeface="Cambria Math" panose="02040503050406030204" pitchFamily="18" charset="0"/>
                            <a:ea typeface="Segoe UI Historic" panose="020B0502040204020203" pitchFamily="34" charset="0"/>
                            <a:cs typeface="Segoe UI Historic" panose="020B0502040204020203" pitchFamily="34" charset="0"/>
                          </a:rPr>
                          <m:t>𝑃𝐹</m:t>
                        </m:r>
                      </m:sub>
                    </m:sSub>
                  </m:oMath>
                </a14:m>
                <a:endParaRPr lang="en-US" altLang="zh-CN" sz="1600" dirty="0" smtClean="0">
                  <a:latin typeface="Segoe UI Historic" panose="020B0502040204020203" pitchFamily="34" charset="0"/>
                  <a:cs typeface="Segoe UI Historic" panose="020B0502040204020203" pitchFamily="34" charset="0"/>
                </a:endParaRPr>
              </a:p>
              <a:p>
                <a:pPr>
                  <a:lnSpc>
                    <a:spcPct val="150000"/>
                  </a:lnSpc>
                </a:pPr>
                <a:r>
                  <a:rPr lang="en-US" altLang="zh-CN" sz="1400" dirty="0" smtClean="0">
                    <a:latin typeface="Segoe UI Historic" panose="020B0502040204020203" pitchFamily="34" charset="0"/>
                    <a:ea typeface="Segoe UI Historic" panose="020B0502040204020203" pitchFamily="34" charset="0"/>
                    <a:cs typeface="Segoe UI Historic" panose="020B0502040204020203" pitchFamily="34" charset="0"/>
                  </a:rPr>
                  <a:t>Relative frequency difference     </a:t>
                </a:r>
                <a14:m>
                  <m:oMath xmlns:m="http://schemas.openxmlformats.org/officeDocument/2006/math">
                    <m:r>
                      <a:rPr lang="en-US" altLang="zh-CN" sz="1400" b="0" i="1" smtClean="0">
                        <a:latin typeface="Cambria Math" panose="02040503050406030204" pitchFamily="18" charset="0"/>
                        <a:ea typeface="Segoe UI Historic" panose="020B0502040204020203" pitchFamily="34" charset="0"/>
                        <a:cs typeface="Segoe UI Historic" panose="020B0502040204020203" pitchFamily="34" charset="0"/>
                      </a:rPr>
                      <m:t>𝑅𝐷</m:t>
                    </m:r>
                    <m:r>
                      <a:rPr lang="en-US" altLang="zh-CN" sz="1400" b="0" i="1" smtClean="0">
                        <a:latin typeface="Cambria Math" panose="02040503050406030204" pitchFamily="18" charset="0"/>
                        <a:ea typeface="Segoe UI Historic" panose="020B0502040204020203" pitchFamily="34" charset="0"/>
                        <a:cs typeface="Segoe UI Historic" panose="020B0502040204020203" pitchFamily="34" charset="0"/>
                      </a:rPr>
                      <m:t>= </m:t>
                    </m:r>
                    <m:f>
                      <m:fPr>
                        <m:ctrlPr>
                          <a:rPr lang="en-US" altLang="zh-CN" sz="1400" b="0" i="1" smtClean="0">
                            <a:latin typeface="Cambria Math" panose="02040503050406030204" pitchFamily="18" charset="0"/>
                            <a:ea typeface="Segoe UI Historic" panose="020B0502040204020203" pitchFamily="34" charset="0"/>
                            <a:cs typeface="Segoe UI Historic" panose="020B0502040204020203" pitchFamily="34" charset="0"/>
                          </a:rPr>
                        </m:ctrlPr>
                      </m:fPr>
                      <m:num>
                        <m:sSub>
                          <m:sSubPr>
                            <m:ctrlPr>
                              <a:rPr lang="en-US" altLang="zh-CN" sz="1400" i="1" smtClean="0">
                                <a:latin typeface="Cambria Math" panose="02040503050406030204" pitchFamily="18" charset="0"/>
                                <a:ea typeface="Segoe UI Historic" panose="020B0502040204020203" pitchFamily="34" charset="0"/>
                                <a:cs typeface="Segoe UI Historic" panose="020B0502040204020203" pitchFamily="34" charset="0"/>
                              </a:rPr>
                            </m:ctrlPr>
                          </m:sSubPr>
                          <m:e>
                            <m:r>
                              <a:rPr lang="en-US" altLang="zh-CN" sz="1400" b="0" i="1" smtClean="0">
                                <a:latin typeface="Cambria Math" panose="02040503050406030204" pitchFamily="18" charset="0"/>
                                <a:ea typeface="Segoe UI Historic" panose="020B0502040204020203" pitchFamily="34" charset="0"/>
                                <a:cs typeface="Segoe UI Historic" panose="020B0502040204020203" pitchFamily="34" charset="0"/>
                              </a:rPr>
                              <m:t>𝑓</m:t>
                            </m:r>
                          </m:e>
                          <m:sub>
                            <m:r>
                              <a:rPr lang="en-US" altLang="zh-CN" sz="1400" b="0" i="1" smtClean="0">
                                <a:latin typeface="Cambria Math" panose="02040503050406030204" pitchFamily="18" charset="0"/>
                                <a:ea typeface="Segoe UI Historic" panose="020B0502040204020203" pitchFamily="34" charset="0"/>
                                <a:cs typeface="Segoe UI Historic" panose="020B0502040204020203" pitchFamily="34" charset="0"/>
                              </a:rPr>
                              <m:t>𝑅𝐺</m:t>
                            </m:r>
                          </m:sub>
                        </m:sSub>
                      </m:num>
                      <m:den>
                        <m:sSub>
                          <m:sSubPr>
                            <m:ctrlPr>
                              <a:rPr lang="en-US" altLang="zh-CN" sz="1400" i="1" smtClean="0">
                                <a:latin typeface="Cambria Math" panose="02040503050406030204" pitchFamily="18" charset="0"/>
                                <a:ea typeface="Segoe UI Historic" panose="020B0502040204020203" pitchFamily="34" charset="0"/>
                                <a:cs typeface="Segoe UI Historic" panose="020B0502040204020203" pitchFamily="34" charset="0"/>
                              </a:rPr>
                            </m:ctrlPr>
                          </m:sSubPr>
                          <m:e>
                            <m:r>
                              <a:rPr lang="en-US" altLang="zh-CN" sz="1400" b="0" i="1" smtClean="0">
                                <a:latin typeface="Cambria Math" panose="02040503050406030204" pitchFamily="18" charset="0"/>
                                <a:ea typeface="Segoe UI Historic" panose="020B0502040204020203" pitchFamily="34" charset="0"/>
                                <a:cs typeface="Segoe UI Historic" panose="020B0502040204020203" pitchFamily="34" charset="0"/>
                              </a:rPr>
                              <m:t>𝑓</m:t>
                            </m:r>
                          </m:e>
                          <m:sub>
                            <m:r>
                              <a:rPr lang="en-US" altLang="zh-CN" sz="1400" b="0" i="1" smtClean="0">
                                <a:latin typeface="Cambria Math" panose="02040503050406030204" pitchFamily="18" charset="0"/>
                                <a:ea typeface="Segoe UI Historic" panose="020B0502040204020203" pitchFamily="34" charset="0"/>
                                <a:cs typeface="Segoe UI Historic" panose="020B0502040204020203" pitchFamily="34" charset="0"/>
                              </a:rPr>
                              <m:t>𝑃𝐹</m:t>
                            </m:r>
                          </m:sub>
                        </m:sSub>
                      </m:den>
                    </m:f>
                  </m:oMath>
                </a14:m>
                <a:endParaRPr lang="en-US" altLang="zh-CN" sz="1400" dirty="0">
                  <a:latin typeface="Segoe UI Historic" panose="020B0502040204020203" pitchFamily="34" charset="0"/>
                  <a:ea typeface="Segoe UI Historic" panose="020B0502040204020203" pitchFamily="34" charset="0"/>
                  <a:cs typeface="Segoe UI Historic" panose="020B0502040204020203" pitchFamily="34" charset="0"/>
                </a:endParaRPr>
              </a:p>
            </p:txBody>
          </p:sp>
        </mc:Choice>
        <mc:Fallback xmlns="">
          <p:sp>
            <p:nvSpPr>
              <p:cNvPr id="50" name="TextBox 49"/>
              <p:cNvSpPr txBox="1">
                <a:spLocks noRot="1" noChangeAspect="1" noMove="1" noResize="1" noEditPoints="1" noAdjustHandles="1" noChangeArrowheads="1" noChangeShapeType="1" noTextEdit="1"/>
              </p:cNvSpPr>
              <p:nvPr/>
            </p:nvSpPr>
            <p:spPr>
              <a:xfrm>
                <a:off x="429940" y="4096044"/>
                <a:ext cx="4907976" cy="1245534"/>
              </a:xfrm>
              <a:prstGeom prst="rect">
                <a:avLst/>
              </a:prstGeom>
              <a:blipFill>
                <a:blip r:embed="rId6"/>
                <a:stretch>
                  <a:fillRect l="-373"/>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1" name="Rectangle 50"/>
              <p:cNvSpPr/>
              <p:nvPr/>
            </p:nvSpPr>
            <p:spPr>
              <a:xfrm>
                <a:off x="327968" y="5536941"/>
                <a:ext cx="5645072" cy="369332"/>
              </a:xfrm>
              <a:prstGeom prst="rect">
                <a:avLst/>
              </a:prstGeom>
            </p:spPr>
            <p:txBody>
              <a:bodyPr wrap="none">
                <a:spAutoFit/>
              </a:bodyPr>
              <a:lstStyle/>
              <a:p>
                <a:r>
                  <a:rPr lang="en-US" altLang="zh-CN" dirty="0">
                    <a:latin typeface="Segoe UI Historic" panose="020B0502040204020203" pitchFamily="34" charset="0"/>
                    <a:ea typeface="Segoe UI Historic" panose="020B0502040204020203" pitchFamily="34" charset="0"/>
                    <a:cs typeface="Segoe UI Historic" panose="020B0502040204020203" pitchFamily="34" charset="0"/>
                  </a:rPr>
                  <a:t>When the </a:t>
                </a:r>
                <a14:m>
                  <m:oMath xmlns:m="http://schemas.openxmlformats.org/officeDocument/2006/math">
                    <m:r>
                      <a:rPr lang="en-US" altLang="zh-CN" b="0" i="1" smtClean="0">
                        <a:solidFill>
                          <a:srgbClr val="FF0000"/>
                        </a:solidFill>
                        <a:latin typeface="Cambria Math" panose="02040503050406030204" pitchFamily="18" charset="0"/>
                        <a:ea typeface="Segoe UI Historic" panose="020B0502040204020203" pitchFamily="34" charset="0"/>
                        <a:cs typeface="Segoe UI Historic" panose="020B0502040204020203" pitchFamily="34" charset="0"/>
                      </a:rPr>
                      <m:t>𝑅𝐷</m:t>
                    </m:r>
                    <m:r>
                      <a:rPr lang="en-US" altLang="zh-CN" b="0" i="1" smtClean="0">
                        <a:solidFill>
                          <a:srgbClr val="FF0000"/>
                        </a:solidFill>
                        <a:latin typeface="Cambria Math" panose="02040503050406030204" pitchFamily="18" charset="0"/>
                        <a:ea typeface="Segoe UI Historic" panose="020B0502040204020203" pitchFamily="34" charset="0"/>
                        <a:cs typeface="Segoe UI Historic" panose="020B0502040204020203" pitchFamily="34" charset="0"/>
                      </a:rPr>
                      <m:t> &lt;5%</m:t>
                    </m:r>
                  </m:oMath>
                </a14:m>
                <a:r>
                  <a:rPr lang="zh-CN" altLang="en-US" dirty="0" smtClean="0">
                    <a:solidFill>
                      <a:srgbClr val="FF0000"/>
                    </a:solidFill>
                  </a:rPr>
                  <a:t> </a:t>
                </a:r>
                <a:r>
                  <a:rPr lang="en-US" altLang="zh-CN" dirty="0">
                    <a:latin typeface="Segoe UI Historic" panose="020B0502040204020203" pitchFamily="34" charset="0"/>
                    <a:ea typeface="Segoe UI Historic" panose="020B0502040204020203" pitchFamily="34" charset="0"/>
                    <a:cs typeface="Segoe UI Historic" panose="020B0502040204020203" pitchFamily="34" charset="0"/>
                  </a:rPr>
                  <a:t>we</a:t>
                </a:r>
                <a:r>
                  <a:rPr lang="en-US" altLang="zh-CN" dirty="0" smtClean="0"/>
                  <a:t> </a:t>
                </a:r>
                <a:r>
                  <a:rPr lang="en-US" altLang="zh-CN" dirty="0">
                    <a:latin typeface="Segoe UI Historic" panose="020B0502040204020203" pitchFamily="34" charset="0"/>
                    <a:ea typeface="Segoe UI Historic" panose="020B0502040204020203" pitchFamily="34" charset="0"/>
                    <a:cs typeface="Segoe UI Historic" panose="020B0502040204020203" pitchFamily="34" charset="0"/>
                  </a:rPr>
                  <a:t>consider it’s frequency equal.</a:t>
                </a:r>
                <a:r>
                  <a:rPr lang="zh-CN" altLang="en-US" dirty="0">
                    <a:latin typeface="Segoe UI Historic" panose="020B0502040204020203" pitchFamily="34" charset="0"/>
                    <a:ea typeface="Segoe UI Historic" panose="020B0502040204020203" pitchFamily="34" charset="0"/>
                    <a:cs typeface="Segoe UI Historic" panose="020B0502040204020203" pitchFamily="34" charset="0"/>
                  </a:rPr>
                  <a:t> </a:t>
                </a:r>
              </a:p>
            </p:txBody>
          </p:sp>
        </mc:Choice>
        <mc:Fallback xmlns="">
          <p:sp>
            <p:nvSpPr>
              <p:cNvPr id="51" name="Rectangle 50"/>
              <p:cNvSpPr>
                <a:spLocks noRot="1" noChangeAspect="1" noMove="1" noResize="1" noEditPoints="1" noAdjustHandles="1" noChangeArrowheads="1" noChangeShapeType="1" noTextEdit="1"/>
              </p:cNvSpPr>
              <p:nvPr/>
            </p:nvSpPr>
            <p:spPr>
              <a:xfrm>
                <a:off x="327968" y="5536941"/>
                <a:ext cx="5645072" cy="369332"/>
              </a:xfrm>
              <a:prstGeom prst="rect">
                <a:avLst/>
              </a:prstGeom>
              <a:blipFill>
                <a:blip r:embed="rId7"/>
                <a:stretch>
                  <a:fillRect l="-972" t="-9836" b="-22951"/>
                </a:stretch>
              </a:blipFill>
            </p:spPr>
            <p:txBody>
              <a:bodyPr/>
              <a:lstStyle/>
              <a:p>
                <a:r>
                  <a:rPr lang="zh-CN" altLang="en-US">
                    <a:noFill/>
                  </a:rPr>
                  <a:t> </a:t>
                </a:r>
              </a:p>
            </p:txBody>
          </p:sp>
        </mc:Fallback>
      </mc:AlternateContent>
      <p:sp>
        <p:nvSpPr>
          <p:cNvPr id="53" name="Rectangle 52"/>
          <p:cNvSpPr/>
          <p:nvPr/>
        </p:nvSpPr>
        <p:spPr>
          <a:xfrm>
            <a:off x="327968" y="5973154"/>
            <a:ext cx="11453724" cy="646331"/>
          </a:xfrm>
          <a:prstGeom prst="rect">
            <a:avLst/>
          </a:prstGeom>
        </p:spPr>
        <p:txBody>
          <a:bodyPr wrap="square">
            <a:spAutoFit/>
          </a:bodyPr>
          <a:lstStyle/>
          <a:p>
            <a:r>
              <a:rPr lang="en-US" altLang="zh-CN" dirty="0">
                <a:latin typeface="Segoe UI Historic" panose="020B0502040204020203" pitchFamily="34" charset="0"/>
                <a:ea typeface="Segoe UI Historic" panose="020B0502040204020203" pitchFamily="34" charset="0"/>
                <a:cs typeface="Segoe UI Historic" panose="020B0502040204020203" pitchFamily="34" charset="0"/>
              </a:rPr>
              <a:t>When </a:t>
            </a:r>
            <a:r>
              <a:rPr lang="en-US" altLang="zh-CN" dirty="0" smtClean="0">
                <a:latin typeface="Segoe UI Historic" panose="020B0502040204020203" pitchFamily="34" charset="0"/>
                <a:ea typeface="Segoe UI Historic" panose="020B0502040204020203" pitchFamily="34" charset="0"/>
                <a:cs typeface="Segoe UI Historic" panose="020B0502040204020203" pitchFamily="34" charset="0"/>
              </a:rPr>
              <a:t>frequency equal, we count every cycle start of RG and PF then take the mean of it’s difference as mean phase shift,  then divide it by RG frequency we get the phase delay percentage.</a:t>
            </a:r>
            <a:endParaRPr lang="zh-CN" altLang="en-US" dirty="0">
              <a:latin typeface="Segoe UI Historic" panose="020B0502040204020203" pitchFamily="34" charset="0"/>
              <a:ea typeface="Segoe UI Historic" panose="020B0502040204020203" pitchFamily="34" charset="0"/>
              <a:cs typeface="Segoe UI Historic" panose="020B0502040204020203" pitchFamily="34" charset="0"/>
            </a:endParaRPr>
          </a:p>
        </p:txBody>
      </p:sp>
    </p:spTree>
    <p:extLst>
      <p:ext uri="{BB962C8B-B14F-4D97-AF65-F5344CB8AC3E}">
        <p14:creationId xmlns:p14="http://schemas.microsoft.com/office/powerpoint/2010/main" val="22527980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99784" y="102038"/>
            <a:ext cx="2534624" cy="456215"/>
          </a:xfrm>
          <a:prstGeom prst="rect">
            <a:avLst/>
          </a:prstGeom>
          <a:noFill/>
        </p:spPr>
        <p:txBody>
          <a:bodyPr wrap="square" rtlCol="0">
            <a:spAutoFit/>
          </a:bodyPr>
          <a:lstStyle/>
          <a:p>
            <a:pPr>
              <a:lnSpc>
                <a:spcPct val="150000"/>
              </a:lnSpc>
            </a:pPr>
            <a:r>
              <a:rPr lang="en-US" altLang="zh-CN" b="1" dirty="0" smtClean="0">
                <a:latin typeface="Segoe UI Historic" panose="020B0502040204020203" pitchFamily="34" charset="0"/>
                <a:ea typeface="Segoe UI Historic" panose="020B0502040204020203" pitchFamily="34" charset="0"/>
                <a:cs typeface="Segoe UI Historic" panose="020B0502040204020203" pitchFamily="34" charset="0"/>
              </a:rPr>
              <a:t>Phase Shift</a:t>
            </a:r>
            <a:endParaRPr lang="zh-CN" altLang="en-US" b="1" dirty="0">
              <a:latin typeface="Segoe UI Historic" panose="020B0502040204020203" pitchFamily="34" charset="0"/>
              <a:cs typeface="Segoe UI Historic" panose="020B0502040204020203" pitchFamily="34" charset="0"/>
            </a:endParaRPr>
          </a:p>
        </p:txBody>
      </p:sp>
      <p:sp>
        <p:nvSpPr>
          <p:cNvPr id="4" name="Rectangle 3"/>
          <p:cNvSpPr/>
          <p:nvPr/>
        </p:nvSpPr>
        <p:spPr>
          <a:xfrm>
            <a:off x="389094" y="650444"/>
            <a:ext cx="11726706" cy="830997"/>
          </a:xfrm>
          <a:prstGeom prst="rect">
            <a:avLst/>
          </a:prstGeom>
        </p:spPr>
        <p:txBody>
          <a:bodyPr wrap="square">
            <a:spAutoFit/>
          </a:bodyPr>
          <a:lstStyle/>
          <a:p>
            <a:pPr>
              <a:lnSpc>
                <a:spcPct val="150000"/>
              </a:lnSpc>
            </a:pPr>
            <a:r>
              <a:rPr lang="en-US" altLang="zh-CN" sz="1600" dirty="0" smtClean="0">
                <a:latin typeface="Segoe UI Historic" panose="020B0502040204020203" pitchFamily="34" charset="0"/>
                <a:ea typeface="Segoe UI Historic" panose="020B0502040204020203" pitchFamily="34" charset="0"/>
                <a:cs typeface="Segoe UI Historic" panose="020B0502040204020203" pitchFamily="34" charset="0"/>
              </a:rPr>
              <a:t>     In last meeting, I wrongfully handle the definition of frequency lock. So I change who I calculate the phase shift. But when I search for frequency equal for RG and PF I found the discontinuity.</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103" y="1680664"/>
            <a:ext cx="3600000" cy="2702824"/>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5292" y="4724039"/>
            <a:ext cx="3117937" cy="2080800"/>
          </a:xfrm>
          <a:prstGeom prst="rect">
            <a:avLst/>
          </a:prstGeom>
        </p:spPr>
      </p:pic>
      <p:cxnSp>
        <p:nvCxnSpPr>
          <p:cNvPr id="7" name="Straight Arrow Connector 6"/>
          <p:cNvCxnSpPr/>
          <p:nvPr/>
        </p:nvCxnSpPr>
        <p:spPr>
          <a:xfrm flipH="1" flipV="1">
            <a:off x="2212577" y="2997335"/>
            <a:ext cx="231683" cy="17267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8" name="Rectangle 7"/>
              <p:cNvSpPr/>
              <p:nvPr/>
            </p:nvSpPr>
            <p:spPr>
              <a:xfrm>
                <a:off x="2651103" y="3623102"/>
                <a:ext cx="750270" cy="523220"/>
              </a:xfrm>
              <a:prstGeom prst="rect">
                <a:avLst/>
              </a:prstGeom>
            </p:spPr>
            <p:txBody>
              <a:bodyPr wrap="none">
                <a:spAutoFit/>
              </a:bodyPr>
              <a:lstStyle/>
              <a:p>
                <a14:m>
                  <m:oMath xmlns:m="http://schemas.openxmlformats.org/officeDocument/2006/math">
                    <m:sSub>
                      <m:sSubPr>
                        <m:ctrlPr>
                          <a:rPr lang="en-US" altLang="zh-CN" sz="1000" i="1">
                            <a:latin typeface="Cambria Math" panose="02040503050406030204" pitchFamily="18" charset="0"/>
                            <a:ea typeface="Segoe UI Historic" panose="020B0502040204020203" pitchFamily="34" charset="0"/>
                            <a:cs typeface="Segoe UI Historic" panose="020B0502040204020203" pitchFamily="34" charset="0"/>
                          </a:rPr>
                        </m:ctrlPr>
                      </m:sSubPr>
                      <m:e>
                        <m:r>
                          <a:rPr lang="en-US" altLang="zh-CN" sz="1000" i="1">
                            <a:latin typeface="Cambria Math" panose="02040503050406030204" pitchFamily="18" charset="0"/>
                            <a:ea typeface="Segoe UI Historic" panose="020B0502040204020203" pitchFamily="34" charset="0"/>
                            <a:cs typeface="Segoe UI Historic" panose="020B0502040204020203" pitchFamily="34" charset="0"/>
                          </a:rPr>
                          <m:t>𝑓</m:t>
                        </m:r>
                      </m:e>
                      <m:sub>
                        <m:r>
                          <a:rPr lang="en-US" altLang="zh-CN" sz="1000" i="1">
                            <a:latin typeface="Cambria Math" panose="02040503050406030204" pitchFamily="18" charset="0"/>
                            <a:ea typeface="Segoe UI Historic" panose="020B0502040204020203" pitchFamily="34" charset="0"/>
                            <a:cs typeface="Segoe UI Historic" panose="020B0502040204020203" pitchFamily="34" charset="0"/>
                          </a:rPr>
                          <m:t>𝑅𝐺</m:t>
                        </m:r>
                      </m:sub>
                    </m:sSub>
                  </m:oMath>
                </a14:m>
                <a:r>
                  <a:rPr lang="zh-CN" altLang="en-US" dirty="0" smtClean="0"/>
                  <a:t> </a:t>
                </a:r>
                <a:r>
                  <a:rPr lang="en-US" altLang="zh-CN" sz="1000" dirty="0" smtClean="0"/>
                  <a:t>= 1.3</a:t>
                </a:r>
              </a:p>
              <a:p>
                <a14:m>
                  <m:oMath xmlns:m="http://schemas.openxmlformats.org/officeDocument/2006/math">
                    <m:sSub>
                      <m:sSubPr>
                        <m:ctrlPr>
                          <a:rPr lang="en-US" altLang="zh-CN" sz="1000" i="1" smtClean="0">
                            <a:latin typeface="Cambria Math" panose="02040503050406030204" pitchFamily="18" charset="0"/>
                            <a:ea typeface="Segoe UI Historic" panose="020B0502040204020203" pitchFamily="34" charset="0"/>
                            <a:cs typeface="Segoe UI Historic" panose="020B0502040204020203" pitchFamily="34" charset="0"/>
                          </a:rPr>
                        </m:ctrlPr>
                      </m:sSubPr>
                      <m:e>
                        <m:r>
                          <a:rPr lang="en-US" altLang="zh-CN" sz="1000" i="1">
                            <a:latin typeface="Cambria Math" panose="02040503050406030204" pitchFamily="18" charset="0"/>
                            <a:ea typeface="Segoe UI Historic" panose="020B0502040204020203" pitchFamily="34" charset="0"/>
                            <a:cs typeface="Segoe UI Historic" panose="020B0502040204020203" pitchFamily="34" charset="0"/>
                          </a:rPr>
                          <m:t>𝑓</m:t>
                        </m:r>
                      </m:e>
                      <m:sub>
                        <m:r>
                          <a:rPr lang="en-US" altLang="zh-CN" sz="1000" b="0" i="1" smtClean="0">
                            <a:latin typeface="Cambria Math" panose="02040503050406030204" pitchFamily="18" charset="0"/>
                            <a:ea typeface="Segoe UI Historic" panose="020B0502040204020203" pitchFamily="34" charset="0"/>
                            <a:cs typeface="Segoe UI Historic" panose="020B0502040204020203" pitchFamily="34" charset="0"/>
                          </a:rPr>
                          <m:t>𝑃𝐹</m:t>
                        </m:r>
                      </m:sub>
                    </m:sSub>
                  </m:oMath>
                </a14:m>
                <a:r>
                  <a:rPr lang="zh-CN" altLang="en-US" sz="1000" dirty="0" smtClean="0"/>
                  <a:t> </a:t>
                </a:r>
                <a:r>
                  <a:rPr lang="en-US" altLang="zh-CN" sz="1000" dirty="0" smtClean="0"/>
                  <a:t>= 1.33</a:t>
                </a:r>
                <a:endParaRPr lang="zh-CN" altLang="en-US" sz="1000" dirty="0"/>
              </a:p>
            </p:txBody>
          </p:sp>
        </mc:Choice>
        <mc:Fallback xmlns="">
          <p:sp>
            <p:nvSpPr>
              <p:cNvPr id="8" name="Rectangle 7"/>
              <p:cNvSpPr>
                <a:spLocks noRot="1" noChangeAspect="1" noMove="1" noResize="1" noEditPoints="1" noAdjustHandles="1" noChangeArrowheads="1" noChangeShapeType="1" noTextEdit="1"/>
              </p:cNvSpPr>
              <p:nvPr/>
            </p:nvSpPr>
            <p:spPr>
              <a:xfrm>
                <a:off x="2651103" y="3623102"/>
                <a:ext cx="750270" cy="523220"/>
              </a:xfrm>
              <a:prstGeom prst="rect">
                <a:avLst/>
              </a:prstGeom>
              <a:blipFill>
                <a:blip r:embed="rId4"/>
                <a:stretch>
                  <a:fillRect b="-6977"/>
                </a:stretch>
              </a:blipFill>
            </p:spPr>
            <p:txBody>
              <a:bodyPr/>
              <a:lstStyle/>
              <a:p>
                <a:r>
                  <a:rPr lang="zh-CN" altLang="en-US">
                    <a:noFill/>
                  </a:rPr>
                  <a:t> </a:t>
                </a:r>
              </a:p>
            </p:txBody>
          </p:sp>
        </mc:Fallback>
      </mc:AlternateContent>
      <p:sp>
        <p:nvSpPr>
          <p:cNvPr id="9" name="TextBox 8"/>
          <p:cNvSpPr txBox="1"/>
          <p:nvPr/>
        </p:nvSpPr>
        <p:spPr>
          <a:xfrm>
            <a:off x="2651103" y="3222992"/>
            <a:ext cx="893193" cy="400110"/>
          </a:xfrm>
          <a:prstGeom prst="rect">
            <a:avLst/>
          </a:prstGeom>
          <a:noFill/>
        </p:spPr>
        <p:txBody>
          <a:bodyPr wrap="none" rtlCol="0">
            <a:spAutoFit/>
          </a:bodyPr>
          <a:lstStyle/>
          <a:p>
            <a:r>
              <a:rPr lang="en-US" altLang="zh-CN" sz="1000" dirty="0" smtClean="0">
                <a:latin typeface="Segoe UI Semibold" panose="020B0702040204020203" pitchFamily="34" charset="0"/>
                <a:cs typeface="Segoe UI Semibold" panose="020B0702040204020203" pitchFamily="34" charset="0"/>
              </a:rPr>
              <a:t>PD = 2.64%</a:t>
            </a:r>
          </a:p>
          <a:p>
            <a:r>
              <a:rPr lang="en-US" altLang="zh-CN" sz="1000" dirty="0" smtClean="0">
                <a:latin typeface="Segoe UI Semibold" panose="020B0702040204020203" pitchFamily="34" charset="0"/>
                <a:cs typeface="Segoe UI Semibold" panose="020B0702040204020203" pitchFamily="34" charset="0"/>
              </a:rPr>
              <a:t>PS = 19.85%</a:t>
            </a:r>
            <a:endParaRPr lang="zh-CN" altLang="en-US" sz="1000" dirty="0">
              <a:latin typeface="Segoe UI Semibold" panose="020B0702040204020203" pitchFamily="34" charset="0"/>
              <a:cs typeface="Segoe UI Semibold" panose="020B0702040204020203" pitchFamily="34" charset="0"/>
            </a:endParaRPr>
          </a:p>
        </p:txBody>
      </p:sp>
      <p:cxnSp>
        <p:nvCxnSpPr>
          <p:cNvPr id="10" name="Straight Arrow Connector 9"/>
          <p:cNvCxnSpPr/>
          <p:nvPr/>
        </p:nvCxnSpPr>
        <p:spPr>
          <a:xfrm flipH="1">
            <a:off x="2962848" y="3651930"/>
            <a:ext cx="29030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9" name="Rectangle 18"/>
          <p:cNvSpPr/>
          <p:nvPr/>
        </p:nvSpPr>
        <p:spPr>
          <a:xfrm>
            <a:off x="2708032" y="3764812"/>
            <a:ext cx="666965" cy="339775"/>
          </a:xfrm>
          <a:prstGeom prst="rect">
            <a:avLst/>
          </a:prstGeom>
          <a:noFill/>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ln>
                <a:solidFill>
                  <a:schemeClr val="tx1"/>
                </a:solidFill>
                <a:prstDash val="sysDot"/>
              </a:ln>
            </a:endParaRPr>
          </a:p>
        </p:txBody>
      </p:sp>
      <p:pic>
        <p:nvPicPr>
          <p:cNvPr id="20" name="Picture 1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00719" y="1680664"/>
            <a:ext cx="3600000" cy="2702824"/>
          </a:xfrm>
          <a:prstGeom prst="rect">
            <a:avLst/>
          </a:prstGeom>
        </p:spPr>
      </p:pic>
      <p:sp>
        <p:nvSpPr>
          <p:cNvPr id="21" name="Right Arrow 20"/>
          <p:cNvSpPr/>
          <p:nvPr/>
        </p:nvSpPr>
        <p:spPr>
          <a:xfrm>
            <a:off x="4015559" y="2997335"/>
            <a:ext cx="530066" cy="22565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mc:AlternateContent xmlns:mc="http://schemas.openxmlformats.org/markup-compatibility/2006" xmlns:a14="http://schemas.microsoft.com/office/drawing/2010/main">
        <mc:Choice Requires="a14">
          <p:sp>
            <p:nvSpPr>
              <p:cNvPr id="22" name="TextBox 21"/>
              <p:cNvSpPr txBox="1"/>
              <p:nvPr/>
            </p:nvSpPr>
            <p:spPr>
              <a:xfrm>
                <a:off x="5450355" y="4428822"/>
                <a:ext cx="1498680" cy="307777"/>
              </a:xfrm>
              <a:prstGeom prst="rect">
                <a:avLst/>
              </a:prstGeom>
              <a:noFill/>
            </p:spPr>
            <p:txBody>
              <a:bodyPr wrap="none" rtlCol="0">
                <a:spAutoFit/>
              </a:bodyPr>
              <a:lstStyle/>
              <a:p>
                <a:r>
                  <a:rPr lang="en-US" altLang="zh-CN" sz="1400" dirty="0" smtClean="0">
                    <a:latin typeface="Segoe UI Historic" panose="020B0502040204020203" pitchFamily="34" charset="0"/>
                    <a:ea typeface="Segoe UI Historic" panose="020B0502040204020203" pitchFamily="34" charset="0"/>
                    <a:cs typeface="Segoe UI Historic" panose="020B0502040204020203" pitchFamily="34" charset="0"/>
                  </a:rPr>
                  <a:t>(when </a:t>
                </a:r>
                <a14:m>
                  <m:oMath xmlns:m="http://schemas.openxmlformats.org/officeDocument/2006/math">
                    <m:sSub>
                      <m:sSubPr>
                        <m:ctrlPr>
                          <a:rPr lang="en-US" altLang="zh-CN" sz="1400" i="1">
                            <a:latin typeface="Cambria Math" panose="02040503050406030204" pitchFamily="18" charset="0"/>
                            <a:ea typeface="Segoe UI Historic" panose="020B0502040204020203" pitchFamily="34" charset="0"/>
                            <a:cs typeface="Segoe UI Historic" panose="020B0502040204020203" pitchFamily="34" charset="0"/>
                          </a:rPr>
                        </m:ctrlPr>
                      </m:sSubPr>
                      <m:e>
                        <m:r>
                          <a:rPr lang="en-US" altLang="zh-CN" sz="1400" i="1">
                            <a:latin typeface="Cambria Math" panose="02040503050406030204" pitchFamily="18" charset="0"/>
                            <a:ea typeface="Segoe UI Historic" panose="020B0502040204020203" pitchFamily="34" charset="0"/>
                            <a:cs typeface="Segoe UI Historic" panose="020B0502040204020203" pitchFamily="34" charset="0"/>
                          </a:rPr>
                          <m:t>𝑓</m:t>
                        </m:r>
                      </m:e>
                      <m:sub>
                        <m:r>
                          <a:rPr lang="en-US" altLang="zh-CN" sz="1400" i="1">
                            <a:latin typeface="Cambria Math" panose="02040503050406030204" pitchFamily="18" charset="0"/>
                            <a:ea typeface="Segoe UI Historic" panose="020B0502040204020203" pitchFamily="34" charset="0"/>
                            <a:cs typeface="Segoe UI Historic" panose="020B0502040204020203" pitchFamily="34" charset="0"/>
                          </a:rPr>
                          <m:t>𝑅𝐺</m:t>
                        </m:r>
                      </m:sub>
                    </m:sSub>
                  </m:oMath>
                </a14:m>
                <a:r>
                  <a:rPr lang="en-US" altLang="zh-CN" sz="1400" dirty="0" smtClean="0">
                    <a:latin typeface="Segoe UI Historic" panose="020B0502040204020203" pitchFamily="34" charset="0"/>
                    <a:ea typeface="Segoe UI Historic" panose="020B0502040204020203" pitchFamily="34" charset="0"/>
                    <a:cs typeface="Segoe UI Historic" panose="020B0502040204020203" pitchFamily="34" charset="0"/>
                  </a:rPr>
                  <a:t> = </a:t>
                </a:r>
                <a14:m>
                  <m:oMath xmlns:m="http://schemas.openxmlformats.org/officeDocument/2006/math">
                    <m:sSub>
                      <m:sSubPr>
                        <m:ctrlPr>
                          <a:rPr lang="en-US" altLang="zh-CN" sz="1400" i="1">
                            <a:latin typeface="Cambria Math" panose="02040503050406030204" pitchFamily="18" charset="0"/>
                            <a:ea typeface="Segoe UI Historic" panose="020B0502040204020203" pitchFamily="34" charset="0"/>
                            <a:cs typeface="Segoe UI Historic" panose="020B0502040204020203" pitchFamily="34" charset="0"/>
                          </a:rPr>
                        </m:ctrlPr>
                      </m:sSubPr>
                      <m:e>
                        <m:r>
                          <a:rPr lang="en-US" altLang="zh-CN" sz="1400" i="1">
                            <a:latin typeface="Cambria Math" panose="02040503050406030204" pitchFamily="18" charset="0"/>
                            <a:ea typeface="Segoe UI Historic" panose="020B0502040204020203" pitchFamily="34" charset="0"/>
                            <a:cs typeface="Segoe UI Historic" panose="020B0502040204020203" pitchFamily="34" charset="0"/>
                          </a:rPr>
                          <m:t>𝑓</m:t>
                        </m:r>
                      </m:e>
                      <m:sub>
                        <m:r>
                          <a:rPr lang="en-US" altLang="zh-CN" sz="1400" b="0" i="1" smtClean="0">
                            <a:latin typeface="Cambria Math" panose="02040503050406030204" pitchFamily="18" charset="0"/>
                            <a:ea typeface="Segoe UI Historic" panose="020B0502040204020203" pitchFamily="34" charset="0"/>
                            <a:cs typeface="Segoe UI Historic" panose="020B0502040204020203" pitchFamily="34" charset="0"/>
                          </a:rPr>
                          <m:t>𝑃𝐹</m:t>
                        </m:r>
                      </m:sub>
                    </m:sSub>
                  </m:oMath>
                </a14:m>
                <a:r>
                  <a:rPr lang="en-US" altLang="zh-CN" sz="1400" dirty="0" smtClean="0">
                    <a:latin typeface="Segoe UI Historic" panose="020B0502040204020203" pitchFamily="34" charset="0"/>
                    <a:ea typeface="Segoe UI Historic" panose="020B0502040204020203" pitchFamily="34" charset="0"/>
                    <a:cs typeface="Segoe UI Historic" panose="020B0502040204020203" pitchFamily="34" charset="0"/>
                  </a:rPr>
                  <a:t>)</a:t>
                </a:r>
                <a:endParaRPr lang="zh-CN" altLang="en-US" sz="1400" dirty="0">
                  <a:latin typeface="Segoe UI Historic" panose="020B0502040204020203" pitchFamily="34" charset="0"/>
                  <a:cs typeface="Segoe UI Historic" panose="020B0502040204020203" pitchFamily="34" charset="0"/>
                </a:endParaRPr>
              </a:p>
            </p:txBody>
          </p:sp>
        </mc:Choice>
        <mc:Fallback xmlns="">
          <p:sp>
            <p:nvSpPr>
              <p:cNvPr id="22" name="TextBox 21"/>
              <p:cNvSpPr txBox="1">
                <a:spLocks noRot="1" noChangeAspect="1" noMove="1" noResize="1" noEditPoints="1" noAdjustHandles="1" noChangeArrowheads="1" noChangeShapeType="1" noTextEdit="1"/>
              </p:cNvSpPr>
              <p:nvPr/>
            </p:nvSpPr>
            <p:spPr>
              <a:xfrm>
                <a:off x="5450355" y="4428822"/>
                <a:ext cx="1498680" cy="307777"/>
              </a:xfrm>
              <a:prstGeom prst="rect">
                <a:avLst/>
              </a:prstGeom>
              <a:blipFill>
                <a:blip r:embed="rId6"/>
                <a:stretch>
                  <a:fillRect l="-1220" t="-6000" r="-407" b="-18000"/>
                </a:stretch>
              </a:blipFill>
            </p:spPr>
            <p:txBody>
              <a:bodyPr/>
              <a:lstStyle/>
              <a:p>
                <a:r>
                  <a:rPr lang="zh-CN" altLang="en-US">
                    <a:noFill/>
                  </a:rPr>
                  <a:t> </a:t>
                </a:r>
              </a:p>
            </p:txBody>
          </p:sp>
        </mc:Fallback>
      </mc:AlternateContent>
      <p:pic>
        <p:nvPicPr>
          <p:cNvPr id="26" name="Picture 2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515800" y="1616310"/>
            <a:ext cx="3600000" cy="2831531"/>
          </a:xfrm>
          <a:prstGeom prst="rect">
            <a:avLst/>
          </a:prstGeom>
        </p:spPr>
      </p:pic>
      <p:sp>
        <p:nvSpPr>
          <p:cNvPr id="27" name="Right Arrow 26"/>
          <p:cNvSpPr/>
          <p:nvPr/>
        </p:nvSpPr>
        <p:spPr>
          <a:xfrm>
            <a:off x="8093227" y="2919246"/>
            <a:ext cx="530066" cy="22565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Rectangle 27"/>
          <p:cNvSpPr/>
          <p:nvPr/>
        </p:nvSpPr>
        <p:spPr>
          <a:xfrm>
            <a:off x="11175023" y="3110163"/>
            <a:ext cx="465992" cy="1036159"/>
          </a:xfrm>
          <a:prstGeom prst="rect">
            <a:avLst/>
          </a:prstGeom>
          <a:noFill/>
          <a:ln w="9525" cap="flat" cmpd="sng" algn="ctr">
            <a:solidFill>
              <a:schemeClr val="dk1"/>
            </a:solidFill>
            <a:prstDash val="sysDot"/>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pic>
        <p:nvPicPr>
          <p:cNvPr id="29" name="Picture 28"/>
          <p:cNvPicPr>
            <a:picLocks noChangeAspect="1"/>
          </p:cNvPicPr>
          <p:nvPr/>
        </p:nvPicPr>
        <p:blipFill rotWithShape="1">
          <a:blip r:embed="rId8" cstate="print">
            <a:extLst>
              <a:ext uri="{28A0092B-C50C-407E-A947-70E740481C1C}">
                <a14:useLocalDpi xmlns:a14="http://schemas.microsoft.com/office/drawing/2010/main" val="0"/>
              </a:ext>
            </a:extLst>
          </a:blip>
          <a:srcRect l="7780" r="6844"/>
          <a:stretch/>
        </p:blipFill>
        <p:spPr>
          <a:xfrm>
            <a:off x="9130661" y="4736599"/>
            <a:ext cx="2661237" cy="2080222"/>
          </a:xfrm>
          <a:prstGeom prst="rect">
            <a:avLst/>
          </a:prstGeom>
        </p:spPr>
      </p:pic>
      <p:cxnSp>
        <p:nvCxnSpPr>
          <p:cNvPr id="30" name="Straight Arrow Connector 29"/>
          <p:cNvCxnSpPr>
            <a:stCxn id="29" idx="0"/>
          </p:cNvCxnSpPr>
          <p:nvPr/>
        </p:nvCxnSpPr>
        <p:spPr>
          <a:xfrm flipV="1">
            <a:off x="10461280" y="3423047"/>
            <a:ext cx="946739" cy="13135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Rectangle 34"/>
          <p:cNvSpPr/>
          <p:nvPr/>
        </p:nvSpPr>
        <p:spPr>
          <a:xfrm>
            <a:off x="4015559" y="4975855"/>
            <a:ext cx="4810362" cy="2031325"/>
          </a:xfrm>
          <a:prstGeom prst="rect">
            <a:avLst/>
          </a:prstGeom>
        </p:spPr>
        <p:txBody>
          <a:bodyPr wrap="square">
            <a:spAutoFit/>
          </a:bodyPr>
          <a:lstStyle/>
          <a:p>
            <a:pPr>
              <a:lnSpc>
                <a:spcPct val="150000"/>
              </a:lnSpc>
            </a:pPr>
            <a:r>
              <a:rPr lang="en-US" altLang="zh-CN" sz="1400" i="1" dirty="0">
                <a:latin typeface="Segoe UI Historic" panose="020B0502040204020203" pitchFamily="34" charset="0"/>
                <a:ea typeface="Segoe UI Historic" panose="020B0502040204020203" pitchFamily="34" charset="0"/>
                <a:cs typeface="Segoe UI Historic" panose="020B0502040204020203" pitchFamily="34" charset="0"/>
              </a:rPr>
              <a:t>Solution</a:t>
            </a:r>
            <a:r>
              <a:rPr lang="en-US" altLang="zh-CN" sz="1400" i="1" dirty="0" smtClean="0">
                <a:latin typeface="Segoe UI Historic" panose="020B0502040204020203" pitchFamily="34" charset="0"/>
                <a:ea typeface="Segoe UI Historic" panose="020B0502040204020203" pitchFamily="34" charset="0"/>
                <a:cs typeface="Segoe UI Historic" panose="020B0502040204020203" pitchFamily="34" charset="0"/>
              </a:rPr>
              <a:t>: </a:t>
            </a:r>
            <a:r>
              <a:rPr lang="en-US" altLang="zh-CN" sz="1400" dirty="0" smtClean="0">
                <a:latin typeface="Segoe UI Historic" panose="020B0502040204020203" pitchFamily="34" charset="0"/>
                <a:ea typeface="Segoe UI Historic" panose="020B0502040204020203" pitchFamily="34" charset="0"/>
                <a:cs typeface="Segoe UI Historic" panose="020B0502040204020203" pitchFamily="34" charset="0"/>
              </a:rPr>
              <a:t> Prolong the simulation time and chop off the initiate state to get the steady frequency.</a:t>
            </a:r>
          </a:p>
          <a:p>
            <a:pPr>
              <a:lnSpc>
                <a:spcPct val="150000"/>
              </a:lnSpc>
            </a:pPr>
            <a:endParaRPr lang="en-US" altLang="zh-CN" sz="1400" dirty="0">
              <a:latin typeface="Segoe UI Historic" panose="020B0502040204020203" pitchFamily="34" charset="0"/>
              <a:ea typeface="Segoe UI Historic" panose="020B0502040204020203" pitchFamily="34" charset="0"/>
              <a:cs typeface="Segoe UI Historic" panose="020B0502040204020203" pitchFamily="34" charset="0"/>
            </a:endParaRPr>
          </a:p>
          <a:p>
            <a:pPr>
              <a:lnSpc>
                <a:spcPct val="150000"/>
              </a:lnSpc>
            </a:pPr>
            <a:r>
              <a:rPr lang="en-US" altLang="zh-CN" sz="1400" i="1" dirty="0" smtClean="0">
                <a:latin typeface="Segoe UI Historic" panose="020B0502040204020203" pitchFamily="34" charset="0"/>
                <a:ea typeface="Segoe UI Historic" panose="020B0502040204020203" pitchFamily="34" charset="0"/>
                <a:cs typeface="Segoe UI Historic" panose="020B0502040204020203" pitchFamily="34" charset="0"/>
              </a:rPr>
              <a:t>Solution: </a:t>
            </a:r>
            <a:r>
              <a:rPr lang="en-US" altLang="zh-CN" sz="1400" dirty="0" smtClean="0">
                <a:latin typeface="Segoe UI Historic" panose="020B0502040204020203" pitchFamily="34" charset="0"/>
                <a:ea typeface="Segoe UI Historic" panose="020B0502040204020203" pitchFamily="34" charset="0"/>
                <a:cs typeface="Segoe UI Historic" panose="020B0502040204020203" pitchFamily="34" charset="0"/>
              </a:rPr>
              <a:t> Compare peak numbers to get rid of the double peak region.</a:t>
            </a:r>
          </a:p>
          <a:p>
            <a:pPr>
              <a:lnSpc>
                <a:spcPct val="150000"/>
              </a:lnSpc>
            </a:pPr>
            <a:endParaRPr lang="en-US" altLang="zh-CN" sz="1400" dirty="0">
              <a:latin typeface="Segoe UI Historic" panose="020B0502040204020203" pitchFamily="34" charset="0"/>
              <a:ea typeface="Segoe UI Historic" panose="020B0502040204020203" pitchFamily="34" charset="0"/>
              <a:cs typeface="Segoe UI Historic" panose="020B0502040204020203" pitchFamily="34" charset="0"/>
            </a:endParaRPr>
          </a:p>
        </p:txBody>
      </p:sp>
    </p:spTree>
    <p:extLst>
      <p:ext uri="{BB962C8B-B14F-4D97-AF65-F5344CB8AC3E}">
        <p14:creationId xmlns:p14="http://schemas.microsoft.com/office/powerpoint/2010/main" val="37697833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99784" y="102038"/>
            <a:ext cx="2534624" cy="456215"/>
          </a:xfrm>
          <a:prstGeom prst="rect">
            <a:avLst/>
          </a:prstGeom>
          <a:noFill/>
        </p:spPr>
        <p:txBody>
          <a:bodyPr wrap="square" rtlCol="0">
            <a:spAutoFit/>
          </a:bodyPr>
          <a:lstStyle/>
          <a:p>
            <a:pPr>
              <a:lnSpc>
                <a:spcPct val="150000"/>
              </a:lnSpc>
            </a:pPr>
            <a:r>
              <a:rPr lang="en-US" altLang="zh-CN" b="1" dirty="0" smtClean="0">
                <a:latin typeface="Segoe UI Historic" panose="020B0502040204020203" pitchFamily="34" charset="0"/>
                <a:ea typeface="Segoe UI Historic" panose="020B0502040204020203" pitchFamily="34" charset="0"/>
                <a:cs typeface="Segoe UI Historic" panose="020B0502040204020203" pitchFamily="34" charset="0"/>
              </a:rPr>
              <a:t>Phase Shift</a:t>
            </a:r>
            <a:endParaRPr lang="zh-CN" altLang="en-US" b="1" dirty="0">
              <a:latin typeface="Segoe UI Historic" panose="020B0502040204020203" pitchFamily="34" charset="0"/>
              <a:cs typeface="Segoe UI Historic" panose="020B0502040204020203" pitchFamily="34" charset="0"/>
            </a:endParaRPr>
          </a:p>
        </p:txBody>
      </p:sp>
      <p:sp>
        <p:nvSpPr>
          <p:cNvPr id="4" name="Rectangle 3"/>
          <p:cNvSpPr/>
          <p:nvPr/>
        </p:nvSpPr>
        <p:spPr>
          <a:xfrm>
            <a:off x="388672" y="691205"/>
            <a:ext cx="11732989" cy="584775"/>
          </a:xfrm>
          <a:prstGeom prst="rect">
            <a:avLst/>
          </a:prstGeom>
        </p:spPr>
        <p:txBody>
          <a:bodyPr wrap="square">
            <a:spAutoFit/>
          </a:bodyPr>
          <a:lstStyle/>
          <a:p>
            <a:r>
              <a:rPr lang="en-US" altLang="zh-CN" sz="1600" i="1" dirty="0" smtClean="0">
                <a:latin typeface="Segoe UI Historic" panose="020B0502040204020203" pitchFamily="34" charset="0"/>
                <a:ea typeface="Segoe UI Historic" panose="020B0502040204020203" pitchFamily="34" charset="0"/>
                <a:cs typeface="Segoe UI Historic" panose="020B0502040204020203" pitchFamily="34" charset="0"/>
              </a:rPr>
              <a:t>Situation 1:  </a:t>
            </a:r>
            <a:r>
              <a:rPr lang="en-US" altLang="zh-CN" sz="1600" dirty="0" smtClean="0">
                <a:latin typeface="Segoe UI Historic" panose="020B0502040204020203" pitchFamily="34" charset="0"/>
                <a:ea typeface="Segoe UI Historic" panose="020B0502040204020203" pitchFamily="34" charset="0"/>
                <a:cs typeface="Segoe UI Historic" panose="020B0502040204020203" pitchFamily="34" charset="0"/>
              </a:rPr>
              <a:t>When the general rhythm frequency is set, how much flexibility will the PF have?  (How much phase shift will the pattern formation generate when reacts to stimulus/feedback/perturbation to the PF layer?)</a:t>
            </a:r>
            <a:endParaRPr lang="zh-CN" altLang="en-US" sz="1600" i="1" dirty="0">
              <a:latin typeface="Segoe UI Historic" panose="020B0502040204020203" pitchFamily="34" charset="0"/>
              <a:cs typeface="Segoe UI Historic" panose="020B0502040204020203" pitchFamily="3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2283" y="1499965"/>
            <a:ext cx="3600000" cy="2702824"/>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76031" y="1499965"/>
            <a:ext cx="3600000" cy="2702824"/>
          </a:xfrm>
          <a:prstGeom prst="rect">
            <a:avLst/>
          </a:prstGeom>
        </p:spPr>
      </p:pic>
      <p:sp>
        <p:nvSpPr>
          <p:cNvPr id="6" name="Rectangle 5"/>
          <p:cNvSpPr/>
          <p:nvPr/>
        </p:nvSpPr>
        <p:spPr>
          <a:xfrm>
            <a:off x="6023569" y="2202095"/>
            <a:ext cx="387332" cy="1298564"/>
          </a:xfrm>
          <a:prstGeom prst="rect">
            <a:avLst/>
          </a:prstGeom>
        </p:spPr>
        <p:txBody>
          <a:bodyPr vert="vert270" wrap="none">
            <a:spAutoFit/>
          </a:bodyPr>
          <a:lstStyle/>
          <a:p>
            <a:r>
              <a:rPr lang="en-US" altLang="zh-CN" sz="1400" dirty="0" smtClean="0">
                <a:latin typeface="Times New Roman" panose="02020603050405020304" pitchFamily="18" charset="0"/>
                <a:cs typeface="Times New Roman" panose="02020603050405020304" pitchFamily="18" charset="0"/>
              </a:rPr>
              <a:t>Conductance </a:t>
            </a:r>
            <a:r>
              <a:rPr lang="en-US" altLang="zh-CN" sz="1400" i="1" dirty="0" smtClean="0">
                <a:latin typeface="Times New Roman" panose="02020603050405020304" pitchFamily="18" charset="0"/>
                <a:cs typeface="Times New Roman" panose="02020603050405020304" pitchFamily="18" charset="0"/>
              </a:rPr>
              <a:t>(uS)</a:t>
            </a:r>
            <a:endParaRPr lang="zh-CN" altLang="en-US" sz="1400" i="1" dirty="0"/>
          </a:p>
        </p:txBody>
      </p:sp>
      <p:sp>
        <p:nvSpPr>
          <p:cNvPr id="7" name="Rectangle 6"/>
          <p:cNvSpPr/>
          <p:nvPr/>
        </p:nvSpPr>
        <p:spPr>
          <a:xfrm>
            <a:off x="7252600" y="4140099"/>
            <a:ext cx="1446230" cy="307777"/>
          </a:xfrm>
          <a:prstGeom prst="rect">
            <a:avLst/>
          </a:prstGeom>
        </p:spPr>
        <p:txBody>
          <a:bodyPr wrap="none">
            <a:spAutoFit/>
          </a:bodyPr>
          <a:lstStyle/>
          <a:p>
            <a:r>
              <a:rPr lang="en-US" altLang="zh-CN" sz="1400" dirty="0" smtClean="0">
                <a:latin typeface="Times New Roman" panose="02020603050405020304" pitchFamily="18" charset="0"/>
                <a:cs typeface="Times New Roman" panose="02020603050405020304" pitchFamily="18" charset="0"/>
              </a:rPr>
              <a:t>Normalized input</a:t>
            </a:r>
            <a:endParaRPr lang="zh-CN" altLang="en-US" sz="1400" i="1" dirty="0"/>
          </a:p>
        </p:txBody>
      </p:sp>
      <p:sp>
        <p:nvSpPr>
          <p:cNvPr id="8" name="Rectangle 7"/>
          <p:cNvSpPr/>
          <p:nvPr/>
        </p:nvSpPr>
        <p:spPr>
          <a:xfrm rot="21042228">
            <a:off x="3219374" y="4024683"/>
            <a:ext cx="995785" cy="230832"/>
          </a:xfrm>
          <a:prstGeom prst="rect">
            <a:avLst/>
          </a:prstGeom>
        </p:spPr>
        <p:txBody>
          <a:bodyPr wrap="none">
            <a:spAutoFit/>
          </a:bodyPr>
          <a:lstStyle/>
          <a:p>
            <a:r>
              <a:rPr lang="en-US" altLang="zh-CN" sz="900" dirty="0" smtClean="0">
                <a:latin typeface="Times New Roman" panose="02020603050405020304" pitchFamily="18" charset="0"/>
                <a:cs typeface="Times New Roman" panose="02020603050405020304" pitchFamily="18" charset="0"/>
              </a:rPr>
              <a:t>Normalized input</a:t>
            </a:r>
            <a:endParaRPr lang="zh-CN" altLang="en-US" sz="900" i="1" dirty="0"/>
          </a:p>
        </p:txBody>
      </p:sp>
      <p:sp>
        <p:nvSpPr>
          <p:cNvPr id="11" name="Rectangle 10"/>
          <p:cNvSpPr/>
          <p:nvPr/>
        </p:nvSpPr>
        <p:spPr>
          <a:xfrm rot="978203">
            <a:off x="1557828" y="3975923"/>
            <a:ext cx="1335622" cy="230832"/>
          </a:xfrm>
          <a:prstGeom prst="rect">
            <a:avLst/>
          </a:prstGeom>
        </p:spPr>
        <p:txBody>
          <a:bodyPr wrap="none">
            <a:spAutoFit/>
          </a:bodyPr>
          <a:lstStyle/>
          <a:p>
            <a:r>
              <a:rPr lang="en-US" altLang="zh-CN" sz="900" dirty="0" smtClean="0">
                <a:latin typeface="Times New Roman" panose="02020603050405020304" pitchFamily="18" charset="0"/>
                <a:cs typeface="Times New Roman" panose="02020603050405020304" pitchFamily="18" charset="0"/>
              </a:rPr>
              <a:t>Normalized conductance</a:t>
            </a:r>
            <a:endParaRPr lang="zh-CN" altLang="en-US" sz="900" i="1" dirty="0"/>
          </a:p>
        </p:txBody>
      </p:sp>
      <p:sp>
        <p:nvSpPr>
          <p:cNvPr id="12" name="Rectangle 11"/>
          <p:cNvSpPr/>
          <p:nvPr/>
        </p:nvSpPr>
        <p:spPr>
          <a:xfrm>
            <a:off x="1292459" y="2223999"/>
            <a:ext cx="323165" cy="964367"/>
          </a:xfrm>
          <a:prstGeom prst="rect">
            <a:avLst/>
          </a:prstGeom>
        </p:spPr>
        <p:txBody>
          <a:bodyPr vert="vert270" wrap="none">
            <a:spAutoFit/>
          </a:bodyPr>
          <a:lstStyle/>
          <a:p>
            <a:r>
              <a:rPr lang="en-US" altLang="zh-CN" sz="900" dirty="0" smtClean="0">
                <a:latin typeface="Times New Roman" panose="02020603050405020304" pitchFamily="18" charset="0"/>
                <a:cs typeface="Times New Roman" panose="02020603050405020304" pitchFamily="18" charset="0"/>
              </a:rPr>
              <a:t>Phase shift percent</a:t>
            </a:r>
            <a:endParaRPr lang="zh-CN" altLang="en-US" sz="900" i="1" dirty="0"/>
          </a:p>
        </p:txBody>
      </p:sp>
      <p:sp>
        <p:nvSpPr>
          <p:cNvPr id="14" name="Freeform 13"/>
          <p:cNvSpPr/>
          <p:nvPr/>
        </p:nvSpPr>
        <p:spPr>
          <a:xfrm>
            <a:off x="6565458" y="3314407"/>
            <a:ext cx="1246495" cy="755176"/>
          </a:xfrm>
          <a:custGeom>
            <a:avLst/>
            <a:gdLst>
              <a:gd name="connsiteX0" fmla="*/ 0 w 1246495"/>
              <a:gd name="connsiteY0" fmla="*/ 0 h 755176"/>
              <a:gd name="connsiteX1" fmla="*/ 282054 w 1246495"/>
              <a:gd name="connsiteY1" fmla="*/ 54591 h 755176"/>
              <a:gd name="connsiteX2" fmla="*/ 482221 w 1246495"/>
              <a:gd name="connsiteY2" fmla="*/ 113731 h 755176"/>
              <a:gd name="connsiteX3" fmla="*/ 705134 w 1246495"/>
              <a:gd name="connsiteY3" fmla="*/ 163773 h 755176"/>
              <a:gd name="connsiteX4" fmla="*/ 878006 w 1246495"/>
              <a:gd name="connsiteY4" fmla="*/ 245659 h 755176"/>
              <a:gd name="connsiteX5" fmla="*/ 996286 w 1246495"/>
              <a:gd name="connsiteY5" fmla="*/ 354842 h 755176"/>
              <a:gd name="connsiteX6" fmla="*/ 1132764 w 1246495"/>
              <a:gd name="connsiteY6" fmla="*/ 500418 h 755176"/>
              <a:gd name="connsiteX7" fmla="*/ 1246495 w 1246495"/>
              <a:gd name="connsiteY7" fmla="*/ 755176 h 755176"/>
              <a:gd name="connsiteX8" fmla="*/ 1246495 w 1246495"/>
              <a:gd name="connsiteY8" fmla="*/ 755176 h 755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6495" h="755176">
                <a:moveTo>
                  <a:pt x="0" y="0"/>
                </a:moveTo>
                <a:cubicBezTo>
                  <a:pt x="100842" y="17818"/>
                  <a:pt x="201684" y="35636"/>
                  <a:pt x="282054" y="54591"/>
                </a:cubicBezTo>
                <a:cubicBezTo>
                  <a:pt x="362424" y="73546"/>
                  <a:pt x="411708" y="95534"/>
                  <a:pt x="482221" y="113731"/>
                </a:cubicBezTo>
                <a:cubicBezTo>
                  <a:pt x="552734" y="131928"/>
                  <a:pt x="639170" y="141785"/>
                  <a:pt x="705134" y="163773"/>
                </a:cubicBezTo>
                <a:cubicBezTo>
                  <a:pt x="771098" y="185761"/>
                  <a:pt x="829481" y="213814"/>
                  <a:pt x="878006" y="245659"/>
                </a:cubicBezTo>
                <a:cubicBezTo>
                  <a:pt x="926531" y="277504"/>
                  <a:pt x="953826" y="312382"/>
                  <a:pt x="996286" y="354842"/>
                </a:cubicBezTo>
                <a:cubicBezTo>
                  <a:pt x="1038746" y="397302"/>
                  <a:pt x="1091063" y="433696"/>
                  <a:pt x="1132764" y="500418"/>
                </a:cubicBezTo>
                <a:cubicBezTo>
                  <a:pt x="1174466" y="567140"/>
                  <a:pt x="1246495" y="755176"/>
                  <a:pt x="1246495" y="755176"/>
                </a:cubicBezTo>
                <a:lnTo>
                  <a:pt x="1246495" y="755176"/>
                </a:lnTo>
              </a:path>
            </a:pathLst>
          </a:custGeom>
          <a:no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Freeform 17"/>
          <p:cNvSpPr/>
          <p:nvPr/>
        </p:nvSpPr>
        <p:spPr>
          <a:xfrm>
            <a:off x="7840481" y="2838678"/>
            <a:ext cx="796925" cy="1228725"/>
          </a:xfrm>
          <a:custGeom>
            <a:avLst/>
            <a:gdLst>
              <a:gd name="connsiteX0" fmla="*/ 0 w 796925"/>
              <a:gd name="connsiteY0" fmla="*/ 1228725 h 1228725"/>
              <a:gd name="connsiteX1" fmla="*/ 28575 w 796925"/>
              <a:gd name="connsiteY1" fmla="*/ 974725 h 1228725"/>
              <a:gd name="connsiteX2" fmla="*/ 57150 w 796925"/>
              <a:gd name="connsiteY2" fmla="*/ 828675 h 1228725"/>
              <a:gd name="connsiteX3" fmla="*/ 85725 w 796925"/>
              <a:gd name="connsiteY3" fmla="*/ 730250 h 1228725"/>
              <a:gd name="connsiteX4" fmla="*/ 139700 w 796925"/>
              <a:gd name="connsiteY4" fmla="*/ 584200 h 1228725"/>
              <a:gd name="connsiteX5" fmla="*/ 171450 w 796925"/>
              <a:gd name="connsiteY5" fmla="*/ 441325 h 1228725"/>
              <a:gd name="connsiteX6" fmla="*/ 317500 w 796925"/>
              <a:gd name="connsiteY6" fmla="*/ 161925 h 1228725"/>
              <a:gd name="connsiteX7" fmla="*/ 796925 w 796925"/>
              <a:gd name="connsiteY7" fmla="*/ 0 h 1228725"/>
              <a:gd name="connsiteX8" fmla="*/ 796925 w 796925"/>
              <a:gd name="connsiteY8" fmla="*/ 0 h 1228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6925" h="1228725">
                <a:moveTo>
                  <a:pt x="0" y="1228725"/>
                </a:moveTo>
                <a:cubicBezTo>
                  <a:pt x="9525" y="1135062"/>
                  <a:pt x="19050" y="1041400"/>
                  <a:pt x="28575" y="974725"/>
                </a:cubicBezTo>
                <a:cubicBezTo>
                  <a:pt x="38100" y="908050"/>
                  <a:pt x="47625" y="869421"/>
                  <a:pt x="57150" y="828675"/>
                </a:cubicBezTo>
                <a:cubicBezTo>
                  <a:pt x="66675" y="787929"/>
                  <a:pt x="71967" y="770996"/>
                  <a:pt x="85725" y="730250"/>
                </a:cubicBezTo>
                <a:cubicBezTo>
                  <a:pt x="99483" y="689504"/>
                  <a:pt x="125413" y="632354"/>
                  <a:pt x="139700" y="584200"/>
                </a:cubicBezTo>
                <a:cubicBezTo>
                  <a:pt x="153987" y="536046"/>
                  <a:pt x="141817" y="511704"/>
                  <a:pt x="171450" y="441325"/>
                </a:cubicBezTo>
                <a:cubicBezTo>
                  <a:pt x="201083" y="370946"/>
                  <a:pt x="213254" y="235479"/>
                  <a:pt x="317500" y="161925"/>
                </a:cubicBezTo>
                <a:cubicBezTo>
                  <a:pt x="421746" y="88371"/>
                  <a:pt x="796925" y="0"/>
                  <a:pt x="796925" y="0"/>
                </a:cubicBezTo>
                <a:lnTo>
                  <a:pt x="796925" y="0"/>
                </a:lnTo>
              </a:path>
            </a:pathLst>
          </a:custGeom>
          <a:no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Freeform 18"/>
          <p:cNvSpPr/>
          <p:nvPr/>
        </p:nvSpPr>
        <p:spPr>
          <a:xfrm>
            <a:off x="8629469" y="2446566"/>
            <a:ext cx="771525" cy="390525"/>
          </a:xfrm>
          <a:custGeom>
            <a:avLst/>
            <a:gdLst>
              <a:gd name="connsiteX0" fmla="*/ 0 w 771525"/>
              <a:gd name="connsiteY0" fmla="*/ 390525 h 390525"/>
              <a:gd name="connsiteX1" fmla="*/ 200025 w 771525"/>
              <a:gd name="connsiteY1" fmla="*/ 290512 h 390525"/>
              <a:gd name="connsiteX2" fmla="*/ 314325 w 771525"/>
              <a:gd name="connsiteY2" fmla="*/ 204787 h 390525"/>
              <a:gd name="connsiteX3" fmla="*/ 404812 w 771525"/>
              <a:gd name="connsiteY3" fmla="*/ 138112 h 390525"/>
              <a:gd name="connsiteX4" fmla="*/ 509587 w 771525"/>
              <a:gd name="connsiteY4" fmla="*/ 85725 h 390525"/>
              <a:gd name="connsiteX5" fmla="*/ 604837 w 771525"/>
              <a:gd name="connsiteY5" fmla="*/ 42862 h 390525"/>
              <a:gd name="connsiteX6" fmla="*/ 771525 w 771525"/>
              <a:gd name="connsiteY6" fmla="*/ 0 h 390525"/>
              <a:gd name="connsiteX7" fmla="*/ 771525 w 771525"/>
              <a:gd name="connsiteY7" fmla="*/ 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1525" h="390525">
                <a:moveTo>
                  <a:pt x="0" y="390525"/>
                </a:moveTo>
                <a:cubicBezTo>
                  <a:pt x="73819" y="355996"/>
                  <a:pt x="147638" y="321468"/>
                  <a:pt x="200025" y="290512"/>
                </a:cubicBezTo>
                <a:cubicBezTo>
                  <a:pt x="252412" y="259556"/>
                  <a:pt x="314325" y="204787"/>
                  <a:pt x="314325" y="204787"/>
                </a:cubicBezTo>
                <a:cubicBezTo>
                  <a:pt x="348456" y="179387"/>
                  <a:pt x="372268" y="157956"/>
                  <a:pt x="404812" y="138112"/>
                </a:cubicBezTo>
                <a:cubicBezTo>
                  <a:pt x="437356" y="118268"/>
                  <a:pt x="476250" y="101600"/>
                  <a:pt x="509587" y="85725"/>
                </a:cubicBezTo>
                <a:cubicBezTo>
                  <a:pt x="542924" y="69850"/>
                  <a:pt x="561181" y="57149"/>
                  <a:pt x="604837" y="42862"/>
                </a:cubicBezTo>
                <a:cubicBezTo>
                  <a:pt x="648493" y="28575"/>
                  <a:pt x="771525" y="0"/>
                  <a:pt x="771525" y="0"/>
                </a:cubicBezTo>
                <a:lnTo>
                  <a:pt x="771525" y="0"/>
                </a:lnTo>
              </a:path>
            </a:pathLst>
          </a:custGeom>
          <a:noFill/>
          <a:ln>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0" name="Picture 1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92403" y="4385788"/>
            <a:ext cx="8975555" cy="2340000"/>
          </a:xfrm>
          <a:prstGeom prst="rect">
            <a:avLst/>
          </a:prstGeom>
        </p:spPr>
      </p:pic>
    </p:spTree>
    <p:extLst>
      <p:ext uri="{BB962C8B-B14F-4D97-AF65-F5344CB8AC3E}">
        <p14:creationId xmlns:p14="http://schemas.microsoft.com/office/powerpoint/2010/main" val="17927707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99784" y="102038"/>
            <a:ext cx="2534624" cy="456215"/>
          </a:xfrm>
          <a:prstGeom prst="rect">
            <a:avLst/>
          </a:prstGeom>
          <a:noFill/>
        </p:spPr>
        <p:txBody>
          <a:bodyPr wrap="square" rtlCol="0">
            <a:spAutoFit/>
          </a:bodyPr>
          <a:lstStyle/>
          <a:p>
            <a:pPr>
              <a:lnSpc>
                <a:spcPct val="150000"/>
              </a:lnSpc>
            </a:pPr>
            <a:r>
              <a:rPr lang="en-US" altLang="zh-CN" b="1" dirty="0" smtClean="0">
                <a:latin typeface="Segoe UI Historic" panose="020B0502040204020203" pitchFamily="34" charset="0"/>
                <a:ea typeface="Segoe UI Historic" panose="020B0502040204020203" pitchFamily="34" charset="0"/>
                <a:cs typeface="Segoe UI Historic" panose="020B0502040204020203" pitchFamily="34" charset="0"/>
              </a:rPr>
              <a:t>Phase Shift</a:t>
            </a:r>
            <a:endParaRPr lang="zh-CN" altLang="en-US" b="1" dirty="0">
              <a:latin typeface="Segoe UI Historic" panose="020B0502040204020203" pitchFamily="34" charset="0"/>
              <a:cs typeface="Segoe UI Historic" panose="020B0502040204020203" pitchFamily="34" charset="0"/>
            </a:endParaRPr>
          </a:p>
        </p:txBody>
      </p:sp>
      <p:sp>
        <p:nvSpPr>
          <p:cNvPr id="4" name="Rectangle 3"/>
          <p:cNvSpPr/>
          <p:nvPr/>
        </p:nvSpPr>
        <p:spPr>
          <a:xfrm>
            <a:off x="388672" y="691205"/>
            <a:ext cx="11732989" cy="584775"/>
          </a:xfrm>
          <a:prstGeom prst="rect">
            <a:avLst/>
          </a:prstGeom>
        </p:spPr>
        <p:txBody>
          <a:bodyPr wrap="square">
            <a:spAutoFit/>
          </a:bodyPr>
          <a:lstStyle/>
          <a:p>
            <a:r>
              <a:rPr lang="en-US" altLang="zh-CN" sz="1600" i="1" dirty="0" smtClean="0">
                <a:latin typeface="Segoe UI Historic" panose="020B0502040204020203" pitchFamily="34" charset="0"/>
                <a:ea typeface="Segoe UI Historic" panose="020B0502040204020203" pitchFamily="34" charset="0"/>
                <a:cs typeface="Segoe UI Historic" panose="020B0502040204020203" pitchFamily="34" charset="0"/>
              </a:rPr>
              <a:t>Situation 2:  </a:t>
            </a:r>
            <a:r>
              <a:rPr lang="en-US" altLang="zh-CN" sz="1600" dirty="0" smtClean="0">
                <a:latin typeface="Segoe UI Historic" panose="020B0502040204020203" pitchFamily="34" charset="0"/>
                <a:ea typeface="Segoe UI Historic" panose="020B0502040204020203" pitchFamily="34" charset="0"/>
                <a:cs typeface="Segoe UI Historic" panose="020B0502040204020203" pitchFamily="34" charset="0"/>
              </a:rPr>
              <a:t>When the general rhythm is changed, how much flexibility will the PF have?  (How much phase shift will the pattern formation generate when reacts to stimulus/feedback/perturbation in RG layer?)</a:t>
            </a:r>
            <a:endParaRPr lang="zh-CN" altLang="en-US" sz="1600" i="1" dirty="0">
              <a:latin typeface="Segoe UI Historic" panose="020B0502040204020203" pitchFamily="34" charset="0"/>
              <a:cs typeface="Segoe UI Historic" panose="020B0502040204020203" pitchFamily="34" charset="0"/>
            </a:endParaRPr>
          </a:p>
        </p:txBody>
      </p:sp>
      <p:grpSp>
        <p:nvGrpSpPr>
          <p:cNvPr id="8" name="Group 7"/>
          <p:cNvGrpSpPr/>
          <p:nvPr/>
        </p:nvGrpSpPr>
        <p:grpSpPr>
          <a:xfrm>
            <a:off x="268919" y="1609405"/>
            <a:ext cx="3923165" cy="2749922"/>
            <a:chOff x="417730" y="1408932"/>
            <a:chExt cx="3923165" cy="2749922"/>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0895" y="1408932"/>
              <a:ext cx="3600000" cy="2702824"/>
            </a:xfrm>
            <a:prstGeom prst="rect">
              <a:avLst/>
            </a:prstGeom>
          </p:spPr>
        </p:pic>
        <p:sp>
          <p:nvSpPr>
            <p:cNvPr id="5" name="Rectangle 4"/>
            <p:cNvSpPr/>
            <p:nvPr/>
          </p:nvSpPr>
          <p:spPr>
            <a:xfrm rot="20926643">
              <a:off x="2553837" y="3863384"/>
              <a:ext cx="995785" cy="230832"/>
            </a:xfrm>
            <a:prstGeom prst="rect">
              <a:avLst/>
            </a:prstGeom>
          </p:spPr>
          <p:txBody>
            <a:bodyPr wrap="none">
              <a:spAutoFit/>
            </a:bodyPr>
            <a:lstStyle/>
            <a:p>
              <a:r>
                <a:rPr lang="en-US" altLang="zh-CN" sz="900" dirty="0" smtClean="0">
                  <a:latin typeface="Times New Roman" panose="02020603050405020304" pitchFamily="18" charset="0"/>
                  <a:cs typeface="Times New Roman" panose="02020603050405020304" pitchFamily="18" charset="0"/>
                </a:rPr>
                <a:t>Normalized input</a:t>
              </a:r>
              <a:endParaRPr lang="zh-CN" altLang="en-US" sz="900" i="1" dirty="0"/>
            </a:p>
          </p:txBody>
        </p:sp>
        <p:sp>
          <p:nvSpPr>
            <p:cNvPr id="6" name="Rectangle 5"/>
            <p:cNvSpPr/>
            <p:nvPr/>
          </p:nvSpPr>
          <p:spPr>
            <a:xfrm rot="777259">
              <a:off x="872028" y="3928022"/>
              <a:ext cx="1335622" cy="230832"/>
            </a:xfrm>
            <a:prstGeom prst="rect">
              <a:avLst/>
            </a:prstGeom>
          </p:spPr>
          <p:txBody>
            <a:bodyPr wrap="none">
              <a:spAutoFit/>
            </a:bodyPr>
            <a:lstStyle/>
            <a:p>
              <a:r>
                <a:rPr lang="en-US" altLang="zh-CN" sz="900" dirty="0" smtClean="0">
                  <a:latin typeface="Times New Roman" panose="02020603050405020304" pitchFamily="18" charset="0"/>
                  <a:cs typeface="Times New Roman" panose="02020603050405020304" pitchFamily="18" charset="0"/>
                </a:rPr>
                <a:t>Normalized conductance</a:t>
              </a:r>
              <a:endParaRPr lang="zh-CN" altLang="en-US" sz="900" i="1" dirty="0"/>
            </a:p>
          </p:txBody>
        </p:sp>
        <p:sp>
          <p:nvSpPr>
            <p:cNvPr id="7" name="Rectangle 6"/>
            <p:cNvSpPr/>
            <p:nvPr/>
          </p:nvSpPr>
          <p:spPr>
            <a:xfrm>
              <a:off x="417730" y="2278160"/>
              <a:ext cx="323165" cy="964367"/>
            </a:xfrm>
            <a:prstGeom prst="rect">
              <a:avLst/>
            </a:prstGeom>
          </p:spPr>
          <p:txBody>
            <a:bodyPr vert="vert270" wrap="none">
              <a:spAutoFit/>
            </a:bodyPr>
            <a:lstStyle/>
            <a:p>
              <a:r>
                <a:rPr lang="en-US" altLang="zh-CN" sz="900" dirty="0" smtClean="0">
                  <a:latin typeface="Times New Roman" panose="02020603050405020304" pitchFamily="18" charset="0"/>
                  <a:cs typeface="Times New Roman" panose="02020603050405020304" pitchFamily="18" charset="0"/>
                </a:rPr>
                <a:t>Phase shift percent</a:t>
              </a:r>
              <a:endParaRPr lang="zh-CN" altLang="en-US" sz="900" i="1" dirty="0"/>
            </a:p>
          </p:txBody>
        </p:sp>
      </p:grpSp>
      <p:grpSp>
        <p:nvGrpSpPr>
          <p:cNvPr id="13" name="Group 12"/>
          <p:cNvGrpSpPr/>
          <p:nvPr/>
        </p:nvGrpSpPr>
        <p:grpSpPr>
          <a:xfrm>
            <a:off x="4203323" y="1592916"/>
            <a:ext cx="3998571" cy="2892622"/>
            <a:chOff x="5098962" y="1584778"/>
            <a:chExt cx="3998571" cy="2892622"/>
          </a:xfrm>
        </p:grpSpPr>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97533" y="1584778"/>
              <a:ext cx="3600000" cy="2702824"/>
            </a:xfrm>
            <a:prstGeom prst="rect">
              <a:avLst/>
            </a:prstGeom>
          </p:spPr>
        </p:pic>
        <p:sp>
          <p:nvSpPr>
            <p:cNvPr id="11" name="Rectangle 10"/>
            <p:cNvSpPr/>
            <p:nvPr/>
          </p:nvSpPr>
          <p:spPr>
            <a:xfrm>
              <a:off x="5098962" y="2286907"/>
              <a:ext cx="387332" cy="1298564"/>
            </a:xfrm>
            <a:prstGeom prst="rect">
              <a:avLst/>
            </a:prstGeom>
          </p:spPr>
          <p:txBody>
            <a:bodyPr vert="vert270" wrap="none">
              <a:spAutoFit/>
            </a:bodyPr>
            <a:lstStyle/>
            <a:p>
              <a:r>
                <a:rPr lang="en-US" altLang="zh-CN" sz="1400" dirty="0" smtClean="0">
                  <a:latin typeface="Times New Roman" panose="02020603050405020304" pitchFamily="18" charset="0"/>
                  <a:cs typeface="Times New Roman" panose="02020603050405020304" pitchFamily="18" charset="0"/>
                </a:rPr>
                <a:t>Conductance </a:t>
              </a:r>
              <a:r>
                <a:rPr lang="en-US" altLang="zh-CN" sz="1400" i="1" dirty="0" smtClean="0">
                  <a:latin typeface="Times New Roman" panose="02020603050405020304" pitchFamily="18" charset="0"/>
                  <a:cs typeface="Times New Roman" panose="02020603050405020304" pitchFamily="18" charset="0"/>
                </a:rPr>
                <a:t>(uS)</a:t>
              </a:r>
              <a:endParaRPr lang="zh-CN" altLang="en-US" sz="1400" i="1" dirty="0"/>
            </a:p>
          </p:txBody>
        </p:sp>
        <p:sp>
          <p:nvSpPr>
            <p:cNvPr id="12" name="Rectangle 11"/>
            <p:cNvSpPr/>
            <p:nvPr/>
          </p:nvSpPr>
          <p:spPr>
            <a:xfrm>
              <a:off x="6574418" y="4169623"/>
              <a:ext cx="1446230" cy="307777"/>
            </a:xfrm>
            <a:prstGeom prst="rect">
              <a:avLst/>
            </a:prstGeom>
          </p:spPr>
          <p:txBody>
            <a:bodyPr wrap="none">
              <a:spAutoFit/>
            </a:bodyPr>
            <a:lstStyle/>
            <a:p>
              <a:r>
                <a:rPr lang="en-US" altLang="zh-CN" sz="1400" dirty="0" smtClean="0">
                  <a:latin typeface="Times New Roman" panose="02020603050405020304" pitchFamily="18" charset="0"/>
                  <a:cs typeface="Times New Roman" panose="02020603050405020304" pitchFamily="18" charset="0"/>
                </a:rPr>
                <a:t>Normalized input</a:t>
              </a:r>
              <a:endParaRPr lang="zh-CN" altLang="en-US" sz="1400" i="1" dirty="0"/>
            </a:p>
          </p:txBody>
        </p:sp>
      </p:grpSp>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26977" y="1609405"/>
            <a:ext cx="3600000" cy="2702824"/>
          </a:xfrm>
          <a:prstGeom prst="rect">
            <a:avLst/>
          </a:prstGeom>
        </p:spPr>
      </p:pic>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93532" y="4485538"/>
            <a:ext cx="9856573" cy="2340000"/>
          </a:xfrm>
          <a:prstGeom prst="rect">
            <a:avLst/>
          </a:prstGeom>
        </p:spPr>
      </p:pic>
    </p:spTree>
    <p:extLst>
      <p:ext uri="{BB962C8B-B14F-4D97-AF65-F5344CB8AC3E}">
        <p14:creationId xmlns:p14="http://schemas.microsoft.com/office/powerpoint/2010/main" val="25582918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9784" y="102038"/>
            <a:ext cx="2534624" cy="456215"/>
          </a:xfrm>
          <a:prstGeom prst="rect">
            <a:avLst/>
          </a:prstGeom>
          <a:noFill/>
        </p:spPr>
        <p:txBody>
          <a:bodyPr wrap="square" rtlCol="0">
            <a:spAutoFit/>
          </a:bodyPr>
          <a:lstStyle/>
          <a:p>
            <a:pPr>
              <a:lnSpc>
                <a:spcPct val="150000"/>
              </a:lnSpc>
            </a:pPr>
            <a:r>
              <a:rPr lang="en-US" altLang="zh-CN" b="1" dirty="0" smtClean="0">
                <a:latin typeface="Segoe UI Historic" panose="020B0502040204020203" pitchFamily="34" charset="0"/>
                <a:ea typeface="Segoe UI Historic" panose="020B0502040204020203" pitchFamily="34" charset="0"/>
                <a:cs typeface="Segoe UI Historic" panose="020B0502040204020203" pitchFamily="34" charset="0"/>
              </a:rPr>
              <a:t>Phase Shift</a:t>
            </a:r>
            <a:endParaRPr lang="zh-CN" altLang="en-US" b="1" dirty="0">
              <a:latin typeface="Segoe UI Historic" panose="020B0502040204020203" pitchFamily="34" charset="0"/>
              <a:cs typeface="Segoe UI Historic" panose="020B0502040204020203" pitchFamily="34" charset="0"/>
            </a:endParaRPr>
          </a:p>
        </p:txBody>
      </p:sp>
      <p:sp>
        <p:nvSpPr>
          <p:cNvPr id="3" name="Rectangle 2"/>
          <p:cNvSpPr/>
          <p:nvPr/>
        </p:nvSpPr>
        <p:spPr>
          <a:xfrm>
            <a:off x="388672" y="691205"/>
            <a:ext cx="11732989" cy="338554"/>
          </a:xfrm>
          <a:prstGeom prst="rect">
            <a:avLst/>
          </a:prstGeom>
        </p:spPr>
        <p:txBody>
          <a:bodyPr wrap="square">
            <a:spAutoFit/>
          </a:bodyPr>
          <a:lstStyle/>
          <a:p>
            <a:r>
              <a:rPr lang="en-US" altLang="zh-CN" sz="1600" i="1" dirty="0" smtClean="0">
                <a:latin typeface="Segoe UI Historic" panose="020B0502040204020203" pitchFamily="34" charset="0"/>
                <a:ea typeface="Segoe UI Historic" panose="020B0502040204020203" pitchFamily="34" charset="0"/>
                <a:cs typeface="Segoe UI Historic" panose="020B0502040204020203" pitchFamily="34" charset="0"/>
              </a:rPr>
              <a:t>Situation 3:  </a:t>
            </a:r>
            <a:r>
              <a:rPr lang="en-US" altLang="zh-CN" sz="1600" dirty="0" smtClean="0">
                <a:latin typeface="Segoe UI Historic" panose="020B0502040204020203" pitchFamily="34" charset="0"/>
                <a:ea typeface="Segoe UI Historic" panose="020B0502040204020203" pitchFamily="34" charset="0"/>
                <a:cs typeface="Segoe UI Historic" panose="020B0502040204020203" pitchFamily="34" charset="0"/>
              </a:rPr>
              <a:t>How stimulus/feedback/perturbation will resulting phase shift in a designed two-layer CPG?)</a:t>
            </a:r>
            <a:endParaRPr lang="zh-CN" altLang="en-US" sz="1600" i="1" dirty="0">
              <a:latin typeface="Segoe UI Historic" panose="020B0502040204020203" pitchFamily="34" charset="0"/>
              <a:cs typeface="Segoe UI Historic" panose="020B0502040204020203"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7205" y="1029759"/>
            <a:ext cx="3600000" cy="2702824"/>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5997" y="4070407"/>
            <a:ext cx="3600000" cy="2702824"/>
          </a:xfrm>
          <a:prstGeom prst="rect">
            <a:avLst/>
          </a:prstGeom>
        </p:spPr>
      </p:pic>
      <p:sp>
        <p:nvSpPr>
          <p:cNvPr id="6" name="Rectangle 5"/>
          <p:cNvSpPr/>
          <p:nvPr/>
        </p:nvSpPr>
        <p:spPr>
          <a:xfrm>
            <a:off x="2693288" y="3747175"/>
            <a:ext cx="585417" cy="307777"/>
          </a:xfrm>
          <a:prstGeom prst="rect">
            <a:avLst/>
          </a:prstGeom>
        </p:spPr>
        <p:txBody>
          <a:bodyPr wrap="none">
            <a:spAutoFit/>
          </a:bodyPr>
          <a:lstStyle/>
          <a:p>
            <a:r>
              <a:rPr lang="en-US" altLang="zh-CN" sz="1400" dirty="0" smtClean="0">
                <a:latin typeface="Times New Roman" panose="02020603050405020304" pitchFamily="18" charset="0"/>
                <a:cs typeface="Times New Roman" panose="02020603050405020304" pitchFamily="18" charset="0"/>
              </a:rPr>
              <a:t>C = 1</a:t>
            </a:r>
            <a:endParaRPr lang="zh-CN" altLang="en-US" sz="1400" i="1" dirty="0"/>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97634" y="1029759"/>
            <a:ext cx="3600000" cy="2702824"/>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97634" y="4040360"/>
            <a:ext cx="3600000" cy="2702824"/>
          </a:xfrm>
          <a:prstGeom prst="rect">
            <a:avLst/>
          </a:prstGeom>
        </p:spPr>
      </p:pic>
      <p:sp>
        <p:nvSpPr>
          <p:cNvPr id="9" name="Rectangle 8"/>
          <p:cNvSpPr/>
          <p:nvPr/>
        </p:nvSpPr>
        <p:spPr>
          <a:xfrm>
            <a:off x="7737599" y="3748038"/>
            <a:ext cx="720069" cy="307777"/>
          </a:xfrm>
          <a:prstGeom prst="rect">
            <a:avLst/>
          </a:prstGeom>
        </p:spPr>
        <p:txBody>
          <a:bodyPr wrap="none">
            <a:spAutoFit/>
          </a:bodyPr>
          <a:lstStyle/>
          <a:p>
            <a:r>
              <a:rPr lang="en-US" altLang="zh-CN" sz="1400" dirty="0" smtClean="0">
                <a:latin typeface="Times New Roman" panose="02020603050405020304" pitchFamily="18" charset="0"/>
                <a:cs typeface="Times New Roman" panose="02020603050405020304" pitchFamily="18" charset="0"/>
              </a:rPr>
              <a:t>C = 0.1</a:t>
            </a:r>
            <a:endParaRPr lang="zh-CN" altLang="en-US" sz="1400" i="1" dirty="0"/>
          </a:p>
        </p:txBody>
      </p:sp>
    </p:spTree>
    <p:extLst>
      <p:ext uri="{BB962C8B-B14F-4D97-AF65-F5344CB8AC3E}">
        <p14:creationId xmlns:p14="http://schemas.microsoft.com/office/powerpoint/2010/main" val="353183236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535026" y="1459093"/>
            <a:ext cx="5575501" cy="4186000"/>
          </a:xfrm>
          <a:prstGeom prst="rect">
            <a:avLst/>
          </a:prstGeom>
        </p:spPr>
      </p:pic>
      <p:pic>
        <p:nvPicPr>
          <p:cNvPr id="5" name="Picture 4"/>
          <p:cNvPicPr>
            <a:picLocks noChangeAspect="1"/>
          </p:cNvPicPr>
          <p:nvPr/>
        </p:nvPicPr>
        <p:blipFill>
          <a:blip r:embed="rId3"/>
          <a:stretch>
            <a:fillRect/>
          </a:stretch>
        </p:blipFill>
        <p:spPr>
          <a:xfrm>
            <a:off x="547464" y="1300831"/>
            <a:ext cx="5575501" cy="4186000"/>
          </a:xfrm>
          <a:prstGeom prst="rect">
            <a:avLst/>
          </a:prstGeom>
        </p:spPr>
      </p:pic>
    </p:spTree>
    <p:extLst>
      <p:ext uri="{BB962C8B-B14F-4D97-AF65-F5344CB8AC3E}">
        <p14:creationId xmlns:p14="http://schemas.microsoft.com/office/powerpoint/2010/main" val="13540702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9784" y="102038"/>
            <a:ext cx="2534624" cy="456215"/>
          </a:xfrm>
          <a:prstGeom prst="rect">
            <a:avLst/>
          </a:prstGeom>
          <a:noFill/>
        </p:spPr>
        <p:txBody>
          <a:bodyPr wrap="square" rtlCol="0">
            <a:spAutoFit/>
          </a:bodyPr>
          <a:lstStyle/>
          <a:p>
            <a:pPr>
              <a:lnSpc>
                <a:spcPct val="150000"/>
              </a:lnSpc>
            </a:pPr>
            <a:r>
              <a:rPr lang="en-US" altLang="zh-CN" b="1" dirty="0" smtClean="0">
                <a:latin typeface="Segoe UI Historic" panose="020B0502040204020203" pitchFamily="34" charset="0"/>
                <a:ea typeface="Segoe UI Historic" panose="020B0502040204020203" pitchFamily="34" charset="0"/>
                <a:cs typeface="Segoe UI Historic" panose="020B0502040204020203" pitchFamily="34" charset="0"/>
              </a:rPr>
              <a:t>Phase Plane</a:t>
            </a:r>
            <a:endParaRPr lang="zh-CN" altLang="en-US" b="1" dirty="0">
              <a:latin typeface="Segoe UI Historic" panose="020B0502040204020203" pitchFamily="34" charset="0"/>
              <a:cs typeface="Segoe UI Historic" panose="020B0502040204020203" pitchFamily="34" charset="0"/>
            </a:endParaRPr>
          </a:p>
        </p:txBody>
      </p:sp>
      <p:grpSp>
        <p:nvGrpSpPr>
          <p:cNvPr id="5" name="Group 4"/>
          <p:cNvGrpSpPr/>
          <p:nvPr/>
        </p:nvGrpSpPr>
        <p:grpSpPr>
          <a:xfrm>
            <a:off x="4284525" y="488191"/>
            <a:ext cx="3618104" cy="478894"/>
            <a:chOff x="5898418" y="444983"/>
            <a:chExt cx="3618104" cy="478894"/>
          </a:xfrm>
        </p:grpSpPr>
        <p:grpSp>
          <p:nvGrpSpPr>
            <p:cNvPr id="6" name="Group 5"/>
            <p:cNvGrpSpPr/>
            <p:nvPr/>
          </p:nvGrpSpPr>
          <p:grpSpPr>
            <a:xfrm>
              <a:off x="5898418" y="444983"/>
              <a:ext cx="1474068" cy="478894"/>
              <a:chOff x="5898418" y="444983"/>
              <a:chExt cx="1474068" cy="478894"/>
            </a:xfrm>
          </p:grpSpPr>
          <p:cxnSp>
            <p:nvCxnSpPr>
              <p:cNvPr id="12" name="Straight Connector 11"/>
              <p:cNvCxnSpPr/>
              <p:nvPr/>
            </p:nvCxnSpPr>
            <p:spPr>
              <a:xfrm>
                <a:off x="5898419" y="808462"/>
                <a:ext cx="712177"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5898418" y="543169"/>
                <a:ext cx="712177" cy="0"/>
              </a:xfrm>
              <a:prstGeom prst="line">
                <a:avLst/>
              </a:prstGeom>
              <a:ln w="19050">
                <a:solidFill>
                  <a:srgbClr val="0070C0"/>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6646005" y="693045"/>
                <a:ext cx="726481" cy="230832"/>
              </a:xfrm>
              <a:prstGeom prst="rect">
                <a:avLst/>
              </a:prstGeom>
            </p:spPr>
            <p:txBody>
              <a:bodyPr wrap="none">
                <a:spAutoFit/>
              </a:bodyPr>
              <a:lstStyle/>
              <a:p>
                <a:r>
                  <a:rPr lang="en-US" altLang="zh-CN" sz="900" dirty="0" smtClean="0">
                    <a:latin typeface="Segoe UI Historic" panose="020B0502040204020203" pitchFamily="34" charset="0"/>
                    <a:ea typeface="Segoe UI Historic" panose="020B0502040204020203" pitchFamily="34" charset="0"/>
                    <a:cs typeface="Segoe UI Historic" panose="020B0502040204020203" pitchFamily="34" charset="0"/>
                  </a:rPr>
                  <a:t>EXT for RG</a:t>
                </a:r>
                <a:endParaRPr lang="zh-CN" altLang="en-US" sz="900" dirty="0"/>
              </a:p>
            </p:txBody>
          </p:sp>
          <p:sp>
            <p:nvSpPr>
              <p:cNvPr id="15" name="Rectangle 14"/>
              <p:cNvSpPr/>
              <p:nvPr/>
            </p:nvSpPr>
            <p:spPr>
              <a:xfrm>
                <a:off x="6646005" y="444983"/>
                <a:ext cx="718466" cy="230832"/>
              </a:xfrm>
              <a:prstGeom prst="rect">
                <a:avLst/>
              </a:prstGeom>
            </p:spPr>
            <p:txBody>
              <a:bodyPr wrap="none">
                <a:spAutoFit/>
              </a:bodyPr>
              <a:lstStyle/>
              <a:p>
                <a:r>
                  <a:rPr lang="en-US" altLang="zh-CN" sz="900" dirty="0" smtClean="0">
                    <a:latin typeface="Segoe UI Historic" panose="020B0502040204020203" pitchFamily="34" charset="0"/>
                    <a:ea typeface="Segoe UI Historic" panose="020B0502040204020203" pitchFamily="34" charset="0"/>
                    <a:cs typeface="Segoe UI Historic" panose="020B0502040204020203" pitchFamily="34" charset="0"/>
                  </a:rPr>
                  <a:t>FLX for RG</a:t>
                </a:r>
                <a:endParaRPr lang="zh-CN" altLang="en-US" sz="900" dirty="0"/>
              </a:p>
            </p:txBody>
          </p:sp>
        </p:grpSp>
        <p:grpSp>
          <p:nvGrpSpPr>
            <p:cNvPr id="7" name="Group 6"/>
            <p:cNvGrpSpPr/>
            <p:nvPr/>
          </p:nvGrpSpPr>
          <p:grpSpPr>
            <a:xfrm>
              <a:off x="8069705" y="444983"/>
              <a:ext cx="1446817" cy="478894"/>
              <a:chOff x="5898418" y="444983"/>
              <a:chExt cx="1446817" cy="478894"/>
            </a:xfrm>
          </p:grpSpPr>
          <p:cxnSp>
            <p:nvCxnSpPr>
              <p:cNvPr id="8" name="Straight Connector 7"/>
              <p:cNvCxnSpPr/>
              <p:nvPr/>
            </p:nvCxnSpPr>
            <p:spPr>
              <a:xfrm>
                <a:off x="5898419" y="808462"/>
                <a:ext cx="712177" cy="0"/>
              </a:xfrm>
              <a:prstGeom prst="line">
                <a:avLst/>
              </a:prstGeom>
              <a:ln w="19050">
                <a:solidFill>
                  <a:srgbClr val="FF00FF"/>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5898418" y="543169"/>
                <a:ext cx="712177" cy="0"/>
              </a:xfrm>
              <a:prstGeom prst="line">
                <a:avLst/>
              </a:prstGeom>
              <a:ln w="19050">
                <a:solidFill>
                  <a:srgbClr val="002060"/>
                </a:solidFill>
                <a:prstDash val="sysDot"/>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6646005" y="693045"/>
                <a:ext cx="699230" cy="230832"/>
              </a:xfrm>
              <a:prstGeom prst="rect">
                <a:avLst/>
              </a:prstGeom>
            </p:spPr>
            <p:txBody>
              <a:bodyPr wrap="none">
                <a:spAutoFit/>
              </a:bodyPr>
              <a:lstStyle/>
              <a:p>
                <a:r>
                  <a:rPr lang="en-US" altLang="zh-CN" sz="900" dirty="0" smtClean="0">
                    <a:latin typeface="Segoe UI Historic" panose="020B0502040204020203" pitchFamily="34" charset="0"/>
                    <a:ea typeface="Segoe UI Historic" panose="020B0502040204020203" pitchFamily="34" charset="0"/>
                    <a:cs typeface="Segoe UI Historic" panose="020B0502040204020203" pitchFamily="34" charset="0"/>
                  </a:rPr>
                  <a:t>EXT for PF</a:t>
                </a:r>
                <a:endParaRPr lang="zh-CN" altLang="en-US" sz="900" dirty="0"/>
              </a:p>
            </p:txBody>
          </p:sp>
          <p:sp>
            <p:nvSpPr>
              <p:cNvPr id="11" name="Rectangle 10"/>
              <p:cNvSpPr/>
              <p:nvPr/>
            </p:nvSpPr>
            <p:spPr>
              <a:xfrm>
                <a:off x="6646005" y="444983"/>
                <a:ext cx="691215" cy="230832"/>
              </a:xfrm>
              <a:prstGeom prst="rect">
                <a:avLst/>
              </a:prstGeom>
            </p:spPr>
            <p:txBody>
              <a:bodyPr wrap="none">
                <a:spAutoFit/>
              </a:bodyPr>
              <a:lstStyle/>
              <a:p>
                <a:r>
                  <a:rPr lang="en-US" altLang="zh-CN" sz="900" dirty="0" smtClean="0">
                    <a:latin typeface="Segoe UI Historic" panose="020B0502040204020203" pitchFamily="34" charset="0"/>
                    <a:ea typeface="Segoe UI Historic" panose="020B0502040204020203" pitchFamily="34" charset="0"/>
                    <a:cs typeface="Segoe UI Historic" panose="020B0502040204020203" pitchFamily="34" charset="0"/>
                  </a:rPr>
                  <a:t>FLX for PF</a:t>
                </a:r>
                <a:endParaRPr lang="zh-CN" altLang="en-US" sz="900" dirty="0"/>
              </a:p>
            </p:txBody>
          </p:sp>
        </p:grpSp>
      </p:grpSp>
      <p:sp>
        <p:nvSpPr>
          <p:cNvPr id="17" name="Rectangle 16"/>
          <p:cNvSpPr/>
          <p:nvPr/>
        </p:nvSpPr>
        <p:spPr>
          <a:xfrm>
            <a:off x="818422" y="1437215"/>
            <a:ext cx="2567760" cy="307777"/>
          </a:xfrm>
          <a:prstGeom prst="rect">
            <a:avLst/>
          </a:prstGeom>
        </p:spPr>
        <p:txBody>
          <a:bodyPr wrap="square">
            <a:spAutoFit/>
          </a:bodyPr>
          <a:lstStyle/>
          <a:p>
            <a:r>
              <a:rPr lang="en-US" altLang="zh-CN" sz="1400" dirty="0">
                <a:solidFill>
                  <a:srgbClr val="000000"/>
                </a:solidFill>
                <a:latin typeface="Segoe UI Historic" panose="020B0502040204020203" pitchFamily="34" charset="0"/>
                <a:ea typeface="Segoe UI Historic" panose="020B0502040204020203" pitchFamily="34" charset="0"/>
                <a:cs typeface="Segoe UI Historic" panose="020B0502040204020203" pitchFamily="34" charset="0"/>
              </a:rPr>
              <a:t>D1 = 3</a:t>
            </a:r>
            <a:r>
              <a:rPr lang="en-US" altLang="zh-CN" sz="1400" dirty="0" smtClean="0">
                <a:solidFill>
                  <a:srgbClr val="000000"/>
                </a:solidFill>
                <a:latin typeface="Segoe UI Historic" panose="020B0502040204020203" pitchFamily="34" charset="0"/>
                <a:ea typeface="Segoe UI Historic" panose="020B0502040204020203" pitchFamily="34" charset="0"/>
                <a:cs typeface="Segoe UI Historic" panose="020B0502040204020203" pitchFamily="34" charset="0"/>
              </a:rPr>
              <a:t>;</a:t>
            </a:r>
            <a:r>
              <a:rPr lang="en-US" altLang="zh-CN" sz="1400" dirty="0">
                <a:latin typeface="Segoe UI Historic" panose="020B0502040204020203" pitchFamily="34" charset="0"/>
                <a:ea typeface="Segoe UI Historic" panose="020B0502040204020203" pitchFamily="34" charset="0"/>
                <a:cs typeface="Segoe UI Historic" panose="020B0502040204020203" pitchFamily="34" charset="0"/>
              </a:rPr>
              <a:t> C = </a:t>
            </a:r>
            <a:r>
              <a:rPr lang="en-US" altLang="zh-CN" sz="1400" dirty="0" smtClean="0">
                <a:latin typeface="Segoe UI Historic" panose="020B0502040204020203" pitchFamily="34" charset="0"/>
                <a:ea typeface="Segoe UI Historic" panose="020B0502040204020203" pitchFamily="34" charset="0"/>
                <a:cs typeface="Segoe UI Historic" panose="020B0502040204020203" pitchFamily="34" charset="0"/>
              </a:rPr>
              <a:t>0.1; D2 </a:t>
            </a:r>
            <a:r>
              <a:rPr lang="en-US" altLang="zh-CN" sz="1400" dirty="0">
                <a:latin typeface="Segoe UI Historic" panose="020B0502040204020203" pitchFamily="34" charset="0"/>
                <a:ea typeface="Segoe UI Historic" panose="020B0502040204020203" pitchFamily="34" charset="0"/>
                <a:cs typeface="Segoe UI Historic" panose="020B0502040204020203" pitchFamily="34" charset="0"/>
              </a:rPr>
              <a:t>= 4</a:t>
            </a:r>
            <a:r>
              <a:rPr lang="en-US" altLang="zh-CN" sz="1400" dirty="0" smtClean="0">
                <a:latin typeface="Segoe UI Historic" panose="020B0502040204020203" pitchFamily="34" charset="0"/>
                <a:ea typeface="Segoe UI Historic" panose="020B0502040204020203" pitchFamily="34" charset="0"/>
                <a:cs typeface="Segoe UI Historic" panose="020B0502040204020203" pitchFamily="34" charset="0"/>
              </a:rPr>
              <a:t>;</a:t>
            </a:r>
            <a:endParaRPr lang="en-US" altLang="zh-CN" sz="1400" dirty="0">
              <a:latin typeface="Segoe UI Historic" panose="020B0502040204020203" pitchFamily="34" charset="0"/>
              <a:ea typeface="Segoe UI Historic" panose="020B0502040204020203" pitchFamily="34" charset="0"/>
              <a:cs typeface="Segoe UI Historic" panose="020B0502040204020203" pitchFamily="34" charset="0"/>
            </a:endParaRPr>
          </a:p>
        </p:txBody>
      </p:sp>
      <mc:AlternateContent xmlns:mc="http://schemas.openxmlformats.org/markup-compatibility/2006" xmlns:a14="http://schemas.microsoft.com/office/drawing/2010/main">
        <mc:Choice Requires="a14">
          <p:sp>
            <p:nvSpPr>
              <p:cNvPr id="18" name="Rectangle 17"/>
              <p:cNvSpPr/>
              <p:nvPr/>
            </p:nvSpPr>
            <p:spPr>
              <a:xfrm>
                <a:off x="884240" y="5428586"/>
                <a:ext cx="2066848" cy="369332"/>
              </a:xfrm>
              <a:prstGeom prst="rect">
                <a:avLst/>
              </a:prstGeom>
            </p:spPr>
            <p:txBody>
              <a:bodyPr wrap="none">
                <a:spAutoFit/>
              </a:bodyPr>
              <a:lstStyle/>
              <a:p>
                <a14:m>
                  <m:oMath xmlns:m="http://schemas.openxmlformats.org/officeDocument/2006/math">
                    <m:sSub>
                      <m:sSubPr>
                        <m:ctrlPr>
                          <a:rPr lang="en-US" altLang="zh-CN" i="1" smtClean="0">
                            <a:latin typeface="Cambria Math" panose="02040503050406030204" pitchFamily="18" charset="0"/>
                            <a:ea typeface="Segoe UI Historic" panose="020B0502040204020203" pitchFamily="34" charset="0"/>
                            <a:cs typeface="Segoe UI Historic" panose="020B0502040204020203" pitchFamily="34" charset="0"/>
                          </a:rPr>
                        </m:ctrlPr>
                      </m:sSubPr>
                      <m:e>
                        <m:r>
                          <a:rPr lang="en-US" altLang="zh-CN" i="1">
                            <a:latin typeface="Cambria Math" panose="02040503050406030204" pitchFamily="18" charset="0"/>
                            <a:ea typeface="Segoe UI Historic" panose="020B0502040204020203" pitchFamily="34" charset="0"/>
                            <a:cs typeface="Segoe UI Historic" panose="020B0502040204020203" pitchFamily="34" charset="0"/>
                          </a:rPr>
                          <m:t>𝑓</m:t>
                        </m:r>
                      </m:e>
                      <m:sub>
                        <m:r>
                          <a:rPr lang="en-US" altLang="zh-CN" i="1">
                            <a:latin typeface="Cambria Math" panose="02040503050406030204" pitchFamily="18" charset="0"/>
                            <a:ea typeface="Segoe UI Historic" panose="020B0502040204020203" pitchFamily="34" charset="0"/>
                            <a:cs typeface="Segoe UI Historic" panose="020B0502040204020203" pitchFamily="34" charset="0"/>
                          </a:rPr>
                          <m:t>𝑅𝐺</m:t>
                        </m:r>
                      </m:sub>
                    </m:sSub>
                  </m:oMath>
                </a14:m>
                <a:r>
                  <a:rPr lang="zh-CN" altLang="en-US" dirty="0"/>
                  <a:t> </a:t>
                </a:r>
                <a:r>
                  <a:rPr lang="en-US" altLang="zh-CN" dirty="0"/>
                  <a:t>= </a:t>
                </a:r>
                <a14:m>
                  <m:oMath xmlns:m="http://schemas.openxmlformats.org/officeDocument/2006/math">
                    <m:sSub>
                      <m:sSubPr>
                        <m:ctrlPr>
                          <a:rPr lang="en-US" altLang="zh-CN" i="1">
                            <a:latin typeface="Cambria Math" panose="02040503050406030204" pitchFamily="18" charset="0"/>
                            <a:ea typeface="Segoe UI Historic" panose="020B0502040204020203" pitchFamily="34" charset="0"/>
                            <a:cs typeface="Segoe UI Historic" panose="020B0502040204020203" pitchFamily="34" charset="0"/>
                          </a:rPr>
                        </m:ctrlPr>
                      </m:sSubPr>
                      <m:e>
                        <m:r>
                          <a:rPr lang="en-US" altLang="zh-CN" i="1">
                            <a:latin typeface="Cambria Math" panose="02040503050406030204" pitchFamily="18" charset="0"/>
                            <a:ea typeface="Segoe UI Historic" panose="020B0502040204020203" pitchFamily="34" charset="0"/>
                            <a:cs typeface="Segoe UI Historic" panose="020B0502040204020203" pitchFamily="34" charset="0"/>
                          </a:rPr>
                          <m:t>𝑓</m:t>
                        </m:r>
                      </m:e>
                      <m:sub>
                        <m:r>
                          <a:rPr lang="en-US" altLang="zh-CN" b="0" i="1" smtClean="0">
                            <a:latin typeface="Cambria Math" panose="02040503050406030204" pitchFamily="18" charset="0"/>
                            <a:ea typeface="Segoe UI Historic" panose="020B0502040204020203" pitchFamily="34" charset="0"/>
                            <a:cs typeface="Segoe UI Historic" panose="020B0502040204020203" pitchFamily="34" charset="0"/>
                          </a:rPr>
                          <m:t>𝑃𝐹</m:t>
                        </m:r>
                      </m:sub>
                    </m:sSub>
                  </m:oMath>
                </a14:m>
                <a:r>
                  <a:rPr lang="zh-CN" altLang="en-US" dirty="0"/>
                  <a:t> </a:t>
                </a:r>
                <a:r>
                  <a:rPr lang="en-US" altLang="zh-CN" dirty="0"/>
                  <a:t>= </a:t>
                </a:r>
                <a:r>
                  <a:rPr lang="en-US" altLang="zh-CN" dirty="0" smtClean="0">
                    <a:latin typeface="Segoe UI Historic" panose="020B0502040204020203" pitchFamily="34" charset="0"/>
                    <a:ea typeface="Segoe UI Historic" panose="020B0502040204020203" pitchFamily="34" charset="0"/>
                    <a:cs typeface="Segoe UI Historic" panose="020B0502040204020203" pitchFamily="34" charset="0"/>
                  </a:rPr>
                  <a:t>1.2987</a:t>
                </a:r>
                <a:endParaRPr lang="zh-CN" altLang="en-US" dirty="0">
                  <a:latin typeface="Segoe UI Historic" panose="020B0502040204020203" pitchFamily="34" charset="0"/>
                  <a:cs typeface="Segoe UI Historic" panose="020B0502040204020203" pitchFamily="34" charset="0"/>
                </a:endParaRPr>
              </a:p>
            </p:txBody>
          </p:sp>
        </mc:Choice>
        <mc:Fallback xmlns="">
          <p:sp>
            <p:nvSpPr>
              <p:cNvPr id="18" name="Rectangle 17"/>
              <p:cNvSpPr>
                <a:spLocks noRot="1" noChangeAspect="1" noMove="1" noResize="1" noEditPoints="1" noAdjustHandles="1" noChangeArrowheads="1" noChangeShapeType="1" noTextEdit="1"/>
              </p:cNvSpPr>
              <p:nvPr/>
            </p:nvSpPr>
            <p:spPr>
              <a:xfrm>
                <a:off x="884240" y="5428586"/>
                <a:ext cx="2066848" cy="369332"/>
              </a:xfrm>
              <a:prstGeom prst="rect">
                <a:avLst/>
              </a:prstGeom>
              <a:blipFill>
                <a:blip r:embed="rId2"/>
                <a:stretch>
                  <a:fillRect l="-885" t="-11667" r="-1180" b="-26667"/>
                </a:stretch>
              </a:blipFill>
            </p:spPr>
            <p:txBody>
              <a:bodyPr/>
              <a:lstStyle/>
              <a:p>
                <a:r>
                  <a:rPr lang="zh-CN" altLang="en-US">
                    <a:noFill/>
                  </a:rPr>
                  <a:t> </a:t>
                </a:r>
              </a:p>
            </p:txBody>
          </p:sp>
        </mc:Fallback>
      </mc:AlternateContent>
      <p:pic>
        <p:nvPicPr>
          <p:cNvPr id="20" name="Picture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302" y="1808388"/>
            <a:ext cx="3960000" cy="3547902"/>
          </a:xfrm>
          <a:prstGeom prst="rect">
            <a:avLst/>
          </a:prstGeom>
        </p:spPr>
      </p:pic>
      <p:pic>
        <p:nvPicPr>
          <p:cNvPr id="21" name="Picture 2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42629" y="1808388"/>
            <a:ext cx="3960000" cy="3620198"/>
          </a:xfrm>
          <a:prstGeom prst="rect">
            <a:avLst/>
          </a:prstGeom>
        </p:spPr>
      </p:pic>
      <p:pic>
        <p:nvPicPr>
          <p:cNvPr id="22" name="Picture 2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89327" y="1927998"/>
            <a:ext cx="3960000" cy="3500588"/>
          </a:xfrm>
          <a:prstGeom prst="rect">
            <a:avLst/>
          </a:prstGeom>
        </p:spPr>
      </p:pic>
      <p:sp>
        <p:nvSpPr>
          <p:cNvPr id="23" name="Rectangle 22"/>
          <p:cNvSpPr/>
          <p:nvPr/>
        </p:nvSpPr>
        <p:spPr>
          <a:xfrm>
            <a:off x="4161314" y="1452603"/>
            <a:ext cx="3522629" cy="276999"/>
          </a:xfrm>
          <a:prstGeom prst="rect">
            <a:avLst/>
          </a:prstGeom>
        </p:spPr>
        <p:txBody>
          <a:bodyPr wrap="square">
            <a:spAutoFit/>
          </a:bodyPr>
          <a:lstStyle/>
          <a:p>
            <a:r>
              <a:rPr lang="en-US" altLang="zh-CN" sz="1200" dirty="0" smtClean="0">
                <a:solidFill>
                  <a:srgbClr val="000000"/>
                </a:solidFill>
                <a:latin typeface="Segoe UI Historic" panose="020B0502040204020203" pitchFamily="34" charset="0"/>
                <a:ea typeface="Segoe UI Historic" panose="020B0502040204020203" pitchFamily="34" charset="0"/>
                <a:cs typeface="Segoe UI Historic" panose="020B0502040204020203" pitchFamily="34" charset="0"/>
              </a:rPr>
              <a:t>Give PF a 2 nA stimulus for a short period of time.</a:t>
            </a:r>
            <a:endParaRPr lang="en-US" altLang="zh-CN" sz="1200" dirty="0">
              <a:latin typeface="Segoe UI Historic" panose="020B0502040204020203" pitchFamily="34" charset="0"/>
              <a:ea typeface="Segoe UI Historic" panose="020B0502040204020203" pitchFamily="34" charset="0"/>
              <a:cs typeface="Segoe UI Historic" panose="020B0502040204020203" pitchFamily="34" charset="0"/>
            </a:endParaRPr>
          </a:p>
        </p:txBody>
      </p:sp>
      <p:sp>
        <p:nvSpPr>
          <p:cNvPr id="25" name="Rectangle 24"/>
          <p:cNvSpPr/>
          <p:nvPr/>
        </p:nvSpPr>
        <p:spPr>
          <a:xfrm>
            <a:off x="8323006" y="1450122"/>
            <a:ext cx="3522629" cy="276999"/>
          </a:xfrm>
          <a:prstGeom prst="rect">
            <a:avLst/>
          </a:prstGeom>
        </p:spPr>
        <p:txBody>
          <a:bodyPr wrap="square">
            <a:spAutoFit/>
          </a:bodyPr>
          <a:lstStyle/>
          <a:p>
            <a:r>
              <a:rPr lang="en-US" altLang="zh-CN" sz="1200" dirty="0" smtClean="0">
                <a:solidFill>
                  <a:srgbClr val="000000"/>
                </a:solidFill>
                <a:latin typeface="Segoe UI Historic" panose="020B0502040204020203" pitchFamily="34" charset="0"/>
                <a:ea typeface="Segoe UI Historic" panose="020B0502040204020203" pitchFamily="34" charset="0"/>
                <a:cs typeface="Segoe UI Historic" panose="020B0502040204020203" pitchFamily="34" charset="0"/>
              </a:rPr>
              <a:t>Give RG a 2 nA stimulus for a short period of time.</a:t>
            </a:r>
            <a:endParaRPr lang="en-US" altLang="zh-CN" sz="1200" dirty="0">
              <a:latin typeface="Segoe UI Historic" panose="020B0502040204020203" pitchFamily="34" charset="0"/>
              <a:ea typeface="Segoe UI Historic" panose="020B0502040204020203" pitchFamily="34" charset="0"/>
              <a:cs typeface="Segoe UI Historic" panose="020B0502040204020203" pitchFamily="34" charset="0"/>
            </a:endParaRPr>
          </a:p>
        </p:txBody>
      </p:sp>
      <p:sp>
        <p:nvSpPr>
          <p:cNvPr id="26" name="Rectangle 25"/>
          <p:cNvSpPr/>
          <p:nvPr/>
        </p:nvSpPr>
        <p:spPr>
          <a:xfrm>
            <a:off x="4495196" y="5507372"/>
            <a:ext cx="3399418" cy="738664"/>
          </a:xfrm>
          <a:prstGeom prst="rect">
            <a:avLst/>
          </a:prstGeom>
        </p:spPr>
        <p:txBody>
          <a:bodyPr wrap="square">
            <a:spAutoFit/>
          </a:bodyPr>
          <a:lstStyle/>
          <a:p>
            <a:r>
              <a:rPr lang="en-US" altLang="zh-CN" sz="1400" dirty="0" smtClean="0">
                <a:latin typeface="Segoe UI Historic" panose="020B0502040204020203" pitchFamily="34" charset="0"/>
                <a:cs typeface="Segoe UI Historic" panose="020B0502040204020203" pitchFamily="34" charset="0"/>
              </a:rPr>
              <a:t>RG frequency keeps 1.298, PF speed up during the perturbation, but recovers after stimulus ends.</a:t>
            </a:r>
            <a:endParaRPr lang="zh-CN" altLang="en-US" sz="1400" dirty="0">
              <a:latin typeface="Segoe UI Historic" panose="020B0502040204020203" pitchFamily="34" charset="0"/>
              <a:cs typeface="Segoe UI Historic" panose="020B0502040204020203" pitchFamily="34" charset="0"/>
            </a:endParaRPr>
          </a:p>
        </p:txBody>
      </p:sp>
      <p:sp>
        <p:nvSpPr>
          <p:cNvPr id="27" name="Rectangle 26"/>
          <p:cNvSpPr/>
          <p:nvPr/>
        </p:nvSpPr>
        <p:spPr>
          <a:xfrm>
            <a:off x="8323006" y="5629463"/>
            <a:ext cx="3626321" cy="523220"/>
          </a:xfrm>
          <a:prstGeom prst="rect">
            <a:avLst/>
          </a:prstGeom>
        </p:spPr>
        <p:txBody>
          <a:bodyPr wrap="square">
            <a:spAutoFit/>
          </a:bodyPr>
          <a:lstStyle/>
          <a:p>
            <a:r>
              <a:rPr lang="en-US" altLang="zh-CN" sz="1400" dirty="0" smtClean="0">
                <a:latin typeface="Segoe UI Historic" panose="020B0502040204020203" pitchFamily="34" charset="0"/>
                <a:cs typeface="Segoe UI Historic" panose="020B0502040204020203" pitchFamily="34" charset="0"/>
              </a:rPr>
              <a:t>PF speed up with RG during perturbation, and keep the same frequency for this case.</a:t>
            </a:r>
            <a:endParaRPr lang="zh-CN" altLang="en-US" sz="1400" dirty="0">
              <a:latin typeface="Segoe UI Historic" panose="020B0502040204020203" pitchFamily="34" charset="0"/>
              <a:cs typeface="Segoe UI Historic" panose="020B0502040204020203" pitchFamily="34" charset="0"/>
            </a:endParaRPr>
          </a:p>
        </p:txBody>
      </p:sp>
    </p:spTree>
    <p:extLst>
      <p:ext uri="{BB962C8B-B14F-4D97-AF65-F5344CB8AC3E}">
        <p14:creationId xmlns:p14="http://schemas.microsoft.com/office/powerpoint/2010/main" val="164465580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820</TotalTime>
  <Words>604</Words>
  <Application>Microsoft Office PowerPoint</Application>
  <PresentationFormat>Widescreen</PresentationFormat>
  <Paragraphs>75</Paragraphs>
  <Slides>9</Slides>
  <Notes>4</Notes>
  <HiddenSlides>2</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等线</vt:lpstr>
      <vt:lpstr>等线 Light</vt:lpstr>
      <vt:lpstr>Arial</vt:lpstr>
      <vt:lpstr>Cambria Math</vt:lpstr>
      <vt:lpstr>Segoe UI Black</vt:lpstr>
      <vt:lpstr>Segoe UI Historic</vt:lpstr>
      <vt:lpstr>Segoe UI Semibold</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Case Western Reserve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Kaiyu Deng</dc:creator>
  <cp:lastModifiedBy>Kaiyu Deng</cp:lastModifiedBy>
  <cp:revision>101</cp:revision>
  <dcterms:created xsi:type="dcterms:W3CDTF">2021-02-28T20:01:59Z</dcterms:created>
  <dcterms:modified xsi:type="dcterms:W3CDTF">2021-03-01T16:34:38Z</dcterms:modified>
</cp:coreProperties>
</file>

<file path=docProps/thumbnail.jpeg>
</file>